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4451"/>
    <p:restoredTop sz="94628"/>
  </p:normalViewPr>
  <p:slideViewPr>
    <p:cSldViewPr snapToGrid="0">
      <p:cViewPr>
        <p:scale>
          <a:sx n="87" d="100"/>
          <a:sy n="87" d="100"/>
        </p:scale>
        <p:origin x="544" y="4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3962399" y="1964267"/>
            <a:ext cx="7197726" cy="2421464"/>
          </a:xfrm>
        </p:spPr>
        <p:txBody>
          <a:bodyPr anchor="b">
            <a:normAutofit/>
          </a:bodyPr>
          <a:lstStyle>
            <a:lvl1pPr algn="r">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3962399" y="4385732"/>
            <a:ext cx="7197726"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8932558" y="5870575"/>
            <a:ext cx="1600200" cy="377825"/>
          </a:xfrm>
        </p:spPr>
        <p:txBody>
          <a:bodyPr/>
          <a:lstStyle/>
          <a:p>
            <a:fld id="{B61BEF0D-F0BB-DE4B-95CE-6DB70DBA9567}" type="datetimeFigureOut">
              <a:rPr lang="en-US"/>
              <a:pPr/>
              <a:t>10/31/25</a:t>
            </a:fld>
            <a:endParaRPr lang="en-US" dirty="0"/>
          </a:p>
        </p:txBody>
      </p:sp>
      <p:sp>
        <p:nvSpPr>
          <p:cNvPr id="5" name="Footer Placeholder 4"/>
          <p:cNvSpPr>
            <a:spLocks noGrp="1"/>
          </p:cNvSpPr>
          <p:nvPr>
            <p:ph type="ftr" sz="quarter" idx="11"/>
          </p:nvPr>
        </p:nvSpPr>
        <p:spPr>
          <a:xfrm>
            <a:off x="3962399" y="5870575"/>
            <a:ext cx="4893958" cy="377825"/>
          </a:xfrm>
        </p:spPr>
        <p:txBody>
          <a:bodyPr/>
          <a:lstStyle/>
          <a:p>
            <a:endParaRPr lang="en-US" dirty="0"/>
          </a:p>
        </p:txBody>
      </p:sp>
      <p:sp>
        <p:nvSpPr>
          <p:cNvPr id="6" name="Slide Number Placeholder 5"/>
          <p:cNvSpPr>
            <a:spLocks noGrp="1"/>
          </p:cNvSpPr>
          <p:nvPr>
            <p:ph type="sldNum" sz="quarter" idx="12"/>
          </p:nvPr>
        </p:nvSpPr>
        <p:spPr>
          <a:xfrm>
            <a:off x="10608958" y="5870575"/>
            <a:ext cx="551167" cy="377825"/>
          </a:xfrm>
        </p:spPr>
        <p:txBody>
          <a:bodyPr/>
          <a:lstStyle/>
          <a:p>
            <a:fld id="{D57F1E4F-1CFF-5643-939E-217C01CDF565}" type="slidenum">
              <a:rPr lang="en-US"/>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4732865"/>
            <a:ext cx="1013142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371600" y="932112"/>
            <a:ext cx="8759827"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685800" y="5299603"/>
            <a:ext cx="10131427" cy="49371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a:pPr/>
              <a:t>10/31/25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3124199"/>
          </a:xfrm>
        </p:spPr>
        <p:txBody>
          <a:bodyPr anchor="ctr">
            <a:normAutofit/>
          </a:bodyPr>
          <a:lstStyle>
            <a:lvl1pPr algn="l">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685800" y="4343400"/>
            <a:ext cx="10131428"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a:pPr/>
              <a:t>10/31/25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6" name="Picture 1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5" name="TextBox 14"/>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1" name="TextBox 10"/>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097875" y="3352800"/>
            <a:ext cx="9339184"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87465" y="4343400"/>
            <a:ext cx="10152367"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a:pPr/>
              <a:t>10/31/25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2" y="3308581"/>
            <a:ext cx="10131425" cy="1468800"/>
          </a:xfrm>
        </p:spPr>
        <p:txBody>
          <a:bodyPr anchor="b">
            <a:normAutofit/>
          </a:bodyPr>
          <a:lstStyle>
            <a:lvl1pPr algn="l">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685801" y="4777381"/>
            <a:ext cx="10131426"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a:pPr/>
              <a:t>10/31/25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5800" y="3886200"/>
            <a:ext cx="10135436" cy="889000"/>
          </a:xfrm>
        </p:spPr>
        <p:txBody>
          <a:bodyPr vert="horz" lIns="91440" tIns="45720" rIns="91440" bIns="45720" rtlCol="0" anchor="b">
            <a:normAutofit/>
          </a:bodyPr>
          <a:lstStyle>
            <a:lvl1pP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5799" y="4775200"/>
            <a:ext cx="10135436"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a:pPr/>
              <a:t>10/31/25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2743199"/>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5801" y="3505200"/>
            <a:ext cx="10131428"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5800" y="4343400"/>
            <a:ext cx="10131428"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a:pPr/>
              <a:t>10/31/25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a:pPr/>
              <a:t>10/31/25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dirty="0"/>
          </a:p>
        </p:txBody>
      </p:sp>
      <p:sp>
        <p:nvSpPr>
          <p:cNvPr id="8" name="Title 1"/>
          <p:cNvSpPr>
            <a:spLocks noGrp="1"/>
          </p:cNvSpPr>
          <p:nvPr>
            <p:ph type="title"/>
          </p:nvPr>
        </p:nvSpPr>
        <p:spPr>
          <a:xfrm>
            <a:off x="685801" y="609600"/>
            <a:ext cx="10131425" cy="1456267"/>
          </a:xfrm>
        </p:spPr>
        <p:txBody>
          <a:bodyPr/>
          <a:lstStyle/>
          <a:p>
            <a:r>
              <a:rPr lang="en-US"/>
              <a:t>Click to edit Master title style</a:t>
            </a:r>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Vertical Title 1"/>
          <p:cNvSpPr>
            <a:spLocks noGrp="1"/>
          </p:cNvSpPr>
          <p:nvPr>
            <p:ph type="title" orient="vert"/>
          </p:nvPr>
        </p:nvSpPr>
        <p:spPr>
          <a:xfrm>
            <a:off x="8658675" y="609599"/>
            <a:ext cx="2158552" cy="518160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09600"/>
            <a:ext cx="7832116" cy="51816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a:pPr/>
              <a:t>10/31/25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a:pPr/>
              <a:t>10/31/25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3308581"/>
            <a:ext cx="10131427" cy="1468800"/>
          </a:xfrm>
        </p:spPr>
        <p:txBody>
          <a:bodyPr anchor="b"/>
          <a:lstStyle>
            <a:lvl1pPr algn="l">
              <a:defRPr sz="4000" b="0" cap="all"/>
            </a:lvl1pPr>
          </a:lstStyle>
          <a:p>
            <a:r>
              <a:rPr lang="en-US"/>
              <a:t>Click to edit Master title style</a:t>
            </a:r>
            <a:endParaRPr lang="en-US" dirty="0"/>
          </a:p>
        </p:txBody>
      </p:sp>
      <p:sp>
        <p:nvSpPr>
          <p:cNvPr id="3" name="Text Placeholder 2"/>
          <p:cNvSpPr>
            <a:spLocks noGrp="1"/>
          </p:cNvSpPr>
          <p:nvPr>
            <p:ph type="body" idx="1"/>
          </p:nvPr>
        </p:nvSpPr>
        <p:spPr>
          <a:xfrm>
            <a:off x="685799" y="4777381"/>
            <a:ext cx="10131428" cy="860400"/>
          </a:xfrm>
        </p:spPr>
        <p:txBody>
          <a:bodyPr anchor="t">
            <a:normAutofit/>
          </a:bodyPr>
          <a:lstStyle>
            <a:lvl1pPr marL="0" indent="0" algn="l">
              <a:buNone/>
              <a:defRPr sz="20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a:pPr/>
              <a:t>10/31/25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5802" y="2142067"/>
            <a:ext cx="4995334" cy="3649134"/>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21895" y="2142067"/>
            <a:ext cx="4995332" cy="364913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a:pPr/>
              <a:t>10/31/25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3670" y="2218267"/>
            <a:ext cx="4709054"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5801" y="2870201"/>
            <a:ext cx="4996923" cy="292099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96003" y="2226734"/>
            <a:ext cx="4722813"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823483" y="2870201"/>
            <a:ext cx="4995334" cy="292099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a:pPr/>
              <a:t>10/31/25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a:pPr/>
              <a:t>10/31/25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Date Placeholder 1"/>
          <p:cNvSpPr>
            <a:spLocks noGrp="1"/>
          </p:cNvSpPr>
          <p:nvPr>
            <p:ph type="dt" sz="half" idx="10"/>
          </p:nvPr>
        </p:nvSpPr>
        <p:spPr/>
        <p:txBody>
          <a:bodyPr/>
          <a:lstStyle/>
          <a:p>
            <a:fld id="{B61BEF0D-F0BB-DE4B-95CE-6DB70DBA9567}" type="datetimeFigureOut">
              <a:rPr lang="en-US"/>
              <a:pPr/>
              <a:t>10/31/25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2074333"/>
            <a:ext cx="3680885"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648201" y="609601"/>
            <a:ext cx="6169026" cy="51816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5800" y="3445933"/>
            <a:ext cx="3680885"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a:pPr/>
              <a:t>10/31/25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1600200"/>
            <a:ext cx="6164653" cy="13716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36253" y="914400"/>
            <a:ext cx="3280974"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685800" y="2971800"/>
            <a:ext cx="6164653" cy="1828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a:pPr/>
              <a:t>10/31/25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1" y="609600"/>
            <a:ext cx="10131425" cy="14562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801" y="2142067"/>
            <a:ext cx="10131425" cy="3649133"/>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589660" y="5870575"/>
            <a:ext cx="1600200"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61BEF0D-F0BB-DE4B-95CE-6DB70DBA9567}" type="datetimeFigureOut">
              <a:rPr lang="en-US"/>
              <a:pPr/>
              <a:t>10/31/25</a:t>
            </a:fld>
            <a:endParaRPr lang="en-US" dirty="0"/>
          </a:p>
        </p:txBody>
      </p:sp>
      <p:sp>
        <p:nvSpPr>
          <p:cNvPr id="5" name="Footer Placeholder 4"/>
          <p:cNvSpPr>
            <a:spLocks noGrp="1"/>
          </p:cNvSpPr>
          <p:nvPr>
            <p:ph type="ftr" sz="quarter" idx="3"/>
          </p:nvPr>
        </p:nvSpPr>
        <p:spPr>
          <a:xfrm>
            <a:off x="685800" y="5870575"/>
            <a:ext cx="7827659"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266060" y="5870575"/>
            <a:ext cx="551167"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7" r:id="rId10"/>
    <p:sldLayoutId id="2147483663" r:id="rId11"/>
    <p:sldLayoutId id="2147483664" r:id="rId12"/>
    <p:sldLayoutId id="2147483665" r:id="rId13"/>
    <p:sldLayoutId id="2147483668"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5.xml"/><Relationship Id="rId4" Type="http://schemas.openxmlformats.org/officeDocument/2006/relationships/image" Target="../media/image10.jpeg"/></Relationships>
</file>

<file path=ppt/slides/_rels/slide11.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4.xml"/><Relationship Id="rId4" Type="http://schemas.openxmlformats.org/officeDocument/2006/relationships/image" Target="../media/image6.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F1B1FC-F630-57EB-FB5C-B175DA1004C2}"/>
              </a:ext>
            </a:extLst>
          </p:cNvPr>
          <p:cNvSpPr>
            <a:spLocks noGrp="1"/>
          </p:cNvSpPr>
          <p:nvPr>
            <p:ph type="ctrTitle"/>
          </p:nvPr>
        </p:nvSpPr>
        <p:spPr/>
        <p:txBody>
          <a:bodyPr/>
          <a:lstStyle/>
          <a:p>
            <a:r>
              <a:rPr lang="en-US" dirty="0"/>
              <a:t>“Thow off everything that hinders...”</a:t>
            </a:r>
          </a:p>
        </p:txBody>
      </p:sp>
      <p:sp>
        <p:nvSpPr>
          <p:cNvPr id="3" name="Subtitle 2">
            <a:extLst>
              <a:ext uri="{FF2B5EF4-FFF2-40B4-BE49-F238E27FC236}">
                <a16:creationId xmlns:a16="http://schemas.microsoft.com/office/drawing/2014/main" id="{B1180D51-5595-AC74-E67B-83517AB3F01D}"/>
              </a:ext>
            </a:extLst>
          </p:cNvPr>
          <p:cNvSpPr>
            <a:spLocks noGrp="1"/>
          </p:cNvSpPr>
          <p:nvPr>
            <p:ph type="subTitle" idx="1"/>
          </p:nvPr>
        </p:nvSpPr>
        <p:spPr/>
        <p:txBody>
          <a:bodyPr>
            <a:normAutofit/>
          </a:bodyPr>
          <a:lstStyle/>
          <a:p>
            <a:r>
              <a:rPr lang="en-US" sz="3200" dirty="0"/>
              <a:t>Hebrews 12: 1 - 3</a:t>
            </a:r>
          </a:p>
        </p:txBody>
      </p:sp>
    </p:spTree>
    <p:extLst>
      <p:ext uri="{BB962C8B-B14F-4D97-AF65-F5344CB8AC3E}">
        <p14:creationId xmlns:p14="http://schemas.microsoft.com/office/powerpoint/2010/main" val="42694800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a:extLst>
              <a:ext uri="{FF2B5EF4-FFF2-40B4-BE49-F238E27FC236}">
                <a16:creationId xmlns:a16="http://schemas.microsoft.com/office/drawing/2014/main" id="{729B1DBE-01FF-574A-C69E-93ABC1FEBB9A}"/>
              </a:ext>
            </a:extLst>
          </p:cNvPr>
          <p:cNvSpPr>
            <a:spLocks noGrp="1"/>
          </p:cNvSpPr>
          <p:nvPr>
            <p:ph type="body" idx="1"/>
          </p:nvPr>
        </p:nvSpPr>
        <p:spPr>
          <a:xfrm>
            <a:off x="265472" y="284061"/>
            <a:ext cx="11562734" cy="1633229"/>
          </a:xfrm>
        </p:spPr>
        <p:txBody>
          <a:bodyPr anchor="t"/>
          <a:lstStyle/>
          <a:p>
            <a:pPr algn="ctr"/>
            <a:r>
              <a:rPr lang="en-US" sz="3200" dirty="0"/>
              <a:t>V2  For the joy set before Him (our salvation) he endured the cross, scorning its shame, and sat down at the right hand of the throne of God. </a:t>
            </a:r>
          </a:p>
        </p:txBody>
      </p:sp>
      <p:pic>
        <p:nvPicPr>
          <p:cNvPr id="12" name="Content Placeholder 11">
            <a:extLst>
              <a:ext uri="{FF2B5EF4-FFF2-40B4-BE49-F238E27FC236}">
                <a16:creationId xmlns:a16="http://schemas.microsoft.com/office/drawing/2014/main" id="{79F55C89-879C-B2C1-11C8-CFEABA5419AF}"/>
              </a:ext>
            </a:extLst>
          </p:cNvPr>
          <p:cNvPicPr>
            <a:picLocks noGrp="1" noChangeAspect="1"/>
          </p:cNvPicPr>
          <p:nvPr>
            <p:ph sz="half" idx="2"/>
          </p:nvPr>
        </p:nvPicPr>
        <p:blipFill>
          <a:blip r:embed="rId2"/>
          <a:stretch>
            <a:fillRect/>
          </a:stretch>
        </p:blipFill>
        <p:spPr>
          <a:xfrm>
            <a:off x="427703" y="1917291"/>
            <a:ext cx="3539613" cy="4288914"/>
          </a:xfrm>
        </p:spPr>
      </p:pic>
      <p:pic>
        <p:nvPicPr>
          <p:cNvPr id="13" name="Content Placeholder 12">
            <a:extLst>
              <a:ext uri="{FF2B5EF4-FFF2-40B4-BE49-F238E27FC236}">
                <a16:creationId xmlns:a16="http://schemas.microsoft.com/office/drawing/2014/main" id="{AFF397E1-A480-21D6-A0C6-AD1855F1FA79}"/>
              </a:ext>
            </a:extLst>
          </p:cNvPr>
          <p:cNvPicPr>
            <a:picLocks noGrp="1" noChangeAspect="1"/>
          </p:cNvPicPr>
          <p:nvPr>
            <p:ph sz="quarter" idx="4"/>
          </p:nvPr>
        </p:nvPicPr>
        <p:blipFill>
          <a:blip r:embed="rId3"/>
          <a:stretch>
            <a:fillRect/>
          </a:stretch>
        </p:blipFill>
        <p:spPr>
          <a:xfrm>
            <a:off x="4415796" y="2050026"/>
            <a:ext cx="3430345" cy="4156176"/>
          </a:xfrm>
        </p:spPr>
      </p:pic>
      <p:pic>
        <p:nvPicPr>
          <p:cNvPr id="14" name="Picture 13">
            <a:extLst>
              <a:ext uri="{FF2B5EF4-FFF2-40B4-BE49-F238E27FC236}">
                <a16:creationId xmlns:a16="http://schemas.microsoft.com/office/drawing/2014/main" id="{AA0F3770-D3E5-73F1-79B9-20C26B96649A}"/>
              </a:ext>
            </a:extLst>
          </p:cNvPr>
          <p:cNvPicPr>
            <a:picLocks noChangeAspect="1"/>
          </p:cNvPicPr>
          <p:nvPr/>
        </p:nvPicPr>
        <p:blipFill>
          <a:blip r:embed="rId4"/>
          <a:stretch>
            <a:fillRect/>
          </a:stretch>
        </p:blipFill>
        <p:spPr>
          <a:xfrm>
            <a:off x="8465573" y="2050026"/>
            <a:ext cx="3298723" cy="4156175"/>
          </a:xfrm>
          <a:prstGeom prst="rect">
            <a:avLst/>
          </a:prstGeom>
        </p:spPr>
      </p:pic>
    </p:spTree>
    <p:extLst>
      <p:ext uri="{BB962C8B-B14F-4D97-AF65-F5344CB8AC3E}">
        <p14:creationId xmlns:p14="http://schemas.microsoft.com/office/powerpoint/2010/main" val="7954009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a:blip r:embed="rId2"/>
          <a:stretch/>
        </a:blipFill>
        <a:effectLst/>
      </p:bgPr>
    </p:bg>
    <p:spTree>
      <p:nvGrpSpPr>
        <p:cNvPr id="1" name=""/>
        <p:cNvGrpSpPr/>
        <p:nvPr/>
      </p:nvGrpSpPr>
      <p:grpSpPr>
        <a:xfrm>
          <a:off x="0" y="0"/>
          <a:ext cx="0" cy="0"/>
          <a:chOff x="0" y="0"/>
          <a:chExt cx="0" cy="0"/>
        </a:xfrm>
      </p:grpSpPr>
      <p:sp>
        <p:nvSpPr>
          <p:cNvPr id="18" name="Content Placeholder 17">
            <a:extLst>
              <a:ext uri="{FF2B5EF4-FFF2-40B4-BE49-F238E27FC236}">
                <a16:creationId xmlns:a16="http://schemas.microsoft.com/office/drawing/2014/main" id="{EF6C901E-B2AD-A088-55B8-3FEFFFDE5BE4}"/>
              </a:ext>
            </a:extLst>
          </p:cNvPr>
          <p:cNvSpPr>
            <a:spLocks noGrp="1"/>
          </p:cNvSpPr>
          <p:nvPr>
            <p:ph idx="1"/>
          </p:nvPr>
        </p:nvSpPr>
        <p:spPr>
          <a:xfrm>
            <a:off x="5722374" y="199103"/>
            <a:ext cx="6469626" cy="6459794"/>
          </a:xfrm>
        </p:spPr>
        <p:txBody>
          <a:bodyPr anchor="t">
            <a:noAutofit/>
          </a:bodyPr>
          <a:lstStyle/>
          <a:p>
            <a:pPr marL="0" indent="0">
              <a:buNone/>
            </a:pPr>
            <a:r>
              <a:rPr lang="en-US" sz="2800" dirty="0"/>
              <a:t>V3  “Consider Him, Jesus, Who endured such opposition from sinners, so that you will not grow weary and lose heart.”</a:t>
            </a:r>
          </a:p>
          <a:p>
            <a:pPr marL="0" indent="0">
              <a:buNone/>
            </a:pPr>
            <a:endParaRPr lang="en-US" sz="2800" dirty="0"/>
          </a:p>
          <a:p>
            <a:r>
              <a:rPr lang="en-US" sz="2800" dirty="0"/>
              <a:t>What is your ‘cloak’ – block your time with the Lord?</a:t>
            </a:r>
          </a:p>
          <a:p>
            <a:endParaRPr lang="en-US" sz="2800" dirty="0"/>
          </a:p>
          <a:p>
            <a:r>
              <a:rPr lang="en-US" sz="2800" dirty="0"/>
              <a:t>What do you need to throw off so you can run to Jesus and keep your eyes fixed on Him?</a:t>
            </a:r>
          </a:p>
          <a:p>
            <a:endParaRPr lang="en-US" sz="2800" dirty="0"/>
          </a:p>
          <a:p>
            <a:r>
              <a:rPr lang="en-US" sz="2800" dirty="0"/>
              <a:t>Ponder/think: suffering for our sins was “joy” to Jesus because of our salvation...</a:t>
            </a:r>
          </a:p>
        </p:txBody>
      </p:sp>
      <p:pic>
        <p:nvPicPr>
          <p:cNvPr id="19" name="Picture 18" descr="A glass of red liquid next to a pill&#10;&#10;AI-generated content may be incorrect.">
            <a:extLst>
              <a:ext uri="{FF2B5EF4-FFF2-40B4-BE49-F238E27FC236}">
                <a16:creationId xmlns:a16="http://schemas.microsoft.com/office/drawing/2014/main" id="{2ECD28A4-FEB5-3410-0C34-AB211FF205D1}"/>
              </a:ext>
            </a:extLst>
          </p:cNvPr>
          <p:cNvPicPr>
            <a:picLocks noChangeAspect="1"/>
          </p:cNvPicPr>
          <p:nvPr/>
        </p:nvPicPr>
        <p:blipFill>
          <a:blip r:embed="rId3"/>
          <a:srcRect l="12455"/>
          <a:stretch>
            <a:fillRect/>
          </a:stretch>
        </p:blipFill>
        <p:spPr>
          <a:xfrm>
            <a:off x="201561" y="1187245"/>
            <a:ext cx="5373328" cy="4483509"/>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pic>
    </p:spTree>
    <p:extLst>
      <p:ext uri="{BB962C8B-B14F-4D97-AF65-F5344CB8AC3E}">
        <p14:creationId xmlns:p14="http://schemas.microsoft.com/office/powerpoint/2010/main" val="3231736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a:blip r:embed="rId2"/>
          <a:stretch/>
        </a:blipFill>
        <a:effectLst/>
      </p:bgPr>
    </p:bg>
    <p:spTree>
      <p:nvGrpSpPr>
        <p:cNvPr id="1" name=""/>
        <p:cNvGrpSpPr/>
        <p:nvPr/>
      </p:nvGrpSpPr>
      <p:grpSpPr>
        <a:xfrm>
          <a:off x="0" y="0"/>
          <a:ext cx="0" cy="0"/>
          <a:chOff x="0" y="0"/>
          <a:chExt cx="0" cy="0"/>
        </a:xfrm>
      </p:grpSpPr>
      <p:sp>
        <p:nvSpPr>
          <p:cNvPr id="8" name="Content Placeholder 7">
            <a:extLst>
              <a:ext uri="{FF2B5EF4-FFF2-40B4-BE49-F238E27FC236}">
                <a16:creationId xmlns:a16="http://schemas.microsoft.com/office/drawing/2014/main" id="{9571C8D1-AE5B-7228-223C-A7219A7301B3}"/>
              </a:ext>
            </a:extLst>
          </p:cNvPr>
          <p:cNvSpPr>
            <a:spLocks noGrp="1"/>
          </p:cNvSpPr>
          <p:nvPr>
            <p:ph idx="1"/>
          </p:nvPr>
        </p:nvSpPr>
        <p:spPr>
          <a:xfrm>
            <a:off x="546100" y="210029"/>
            <a:ext cx="11046132" cy="1087830"/>
          </a:xfrm>
        </p:spPr>
        <p:txBody>
          <a:bodyPr>
            <a:normAutofit/>
          </a:bodyPr>
          <a:lstStyle/>
          <a:p>
            <a:pPr marL="0" indent="0" algn="ctr">
              <a:buNone/>
            </a:pPr>
            <a:r>
              <a:rPr lang="en-US" sz="4400" dirty="0"/>
              <a:t>Communion</a:t>
            </a:r>
          </a:p>
        </p:txBody>
      </p:sp>
      <p:pic>
        <p:nvPicPr>
          <p:cNvPr id="4" name="Content Placeholder 3" descr="A glass of red liquid next to a pill&#10;&#10;AI-generated content may be incorrect.">
            <a:extLst>
              <a:ext uri="{FF2B5EF4-FFF2-40B4-BE49-F238E27FC236}">
                <a16:creationId xmlns:a16="http://schemas.microsoft.com/office/drawing/2014/main" id="{41389F42-F800-64D4-1FA3-3081D8DD08E0}"/>
              </a:ext>
            </a:extLst>
          </p:cNvPr>
          <p:cNvPicPr>
            <a:picLocks noChangeAspect="1"/>
          </p:cNvPicPr>
          <p:nvPr/>
        </p:nvPicPr>
        <p:blipFill>
          <a:blip r:embed="rId3"/>
          <a:srcRect l="37781" r="2836"/>
          <a:stretch>
            <a:fillRect/>
          </a:stretch>
        </p:blipFill>
        <p:spPr>
          <a:xfrm>
            <a:off x="3155949" y="1496961"/>
            <a:ext cx="5447070" cy="5250425"/>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pic>
    </p:spTree>
    <p:extLst>
      <p:ext uri="{BB962C8B-B14F-4D97-AF65-F5344CB8AC3E}">
        <p14:creationId xmlns:p14="http://schemas.microsoft.com/office/powerpoint/2010/main" val="9313725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49BD26-EDBB-AA35-1F21-D7BD667C290D}"/>
              </a:ext>
            </a:extLst>
          </p:cNvPr>
          <p:cNvSpPr>
            <a:spLocks noGrp="1"/>
          </p:cNvSpPr>
          <p:nvPr>
            <p:ph type="title"/>
          </p:nvPr>
        </p:nvSpPr>
        <p:spPr>
          <a:xfrm>
            <a:off x="685801" y="178525"/>
            <a:ext cx="10131425" cy="592183"/>
          </a:xfrm>
        </p:spPr>
        <p:txBody>
          <a:bodyPr>
            <a:normAutofit fontScale="90000"/>
          </a:bodyPr>
          <a:lstStyle/>
          <a:p>
            <a:r>
              <a:rPr lang="en-US" dirty="0"/>
              <a:t>Hebrews 12: 1 - 3</a:t>
            </a:r>
          </a:p>
        </p:txBody>
      </p:sp>
      <p:sp>
        <p:nvSpPr>
          <p:cNvPr id="3" name="Content Placeholder 2">
            <a:extLst>
              <a:ext uri="{FF2B5EF4-FFF2-40B4-BE49-F238E27FC236}">
                <a16:creationId xmlns:a16="http://schemas.microsoft.com/office/drawing/2014/main" id="{CA118C01-E9A5-C5D8-C9A7-42454178A668}"/>
              </a:ext>
            </a:extLst>
          </p:cNvPr>
          <p:cNvSpPr>
            <a:spLocks noGrp="1"/>
          </p:cNvSpPr>
          <p:nvPr>
            <p:ph idx="1"/>
          </p:nvPr>
        </p:nvSpPr>
        <p:spPr>
          <a:xfrm>
            <a:off x="261257" y="1136469"/>
            <a:ext cx="11691257" cy="5543006"/>
          </a:xfrm>
        </p:spPr>
        <p:txBody>
          <a:bodyPr anchor="t">
            <a:normAutofit/>
          </a:bodyPr>
          <a:lstStyle/>
          <a:p>
            <a:pPr marL="0" indent="0">
              <a:buNone/>
            </a:pPr>
            <a:r>
              <a:rPr lang="en-US" sz="3600" b="1" dirty="0"/>
              <a:t>V1 – 3:  “</a:t>
            </a:r>
            <a:r>
              <a:rPr lang="en-US" sz="3600" dirty="0"/>
              <a:t>Therefore, since we are surrounded by such a great cloud of witnesses, let us throw off everything that hinders and the sin that so easily entangles. And let us run with perseverance the race marked out for us, </a:t>
            </a:r>
            <a:r>
              <a:rPr lang="en-US" sz="3600" b="1" baseline="30000" dirty="0"/>
              <a:t>2 </a:t>
            </a:r>
            <a:r>
              <a:rPr lang="en-US" sz="3600" dirty="0"/>
              <a:t>fixing our eyes on Jesus, the pioneer and perfecter of faith. For the joy set before Him He endured the cross, scorning its shame, and sat down at the right hand of the throne of God. </a:t>
            </a:r>
            <a:r>
              <a:rPr lang="en-US" sz="3600" b="1" baseline="30000" dirty="0"/>
              <a:t>3 </a:t>
            </a:r>
            <a:r>
              <a:rPr lang="en-US" sz="3600" dirty="0"/>
              <a:t>Consider Him who endured such opposition from sinners, so that you will not grow weary and lose heart.”</a:t>
            </a:r>
          </a:p>
        </p:txBody>
      </p:sp>
    </p:spTree>
    <p:extLst>
      <p:ext uri="{BB962C8B-B14F-4D97-AF65-F5344CB8AC3E}">
        <p14:creationId xmlns:p14="http://schemas.microsoft.com/office/powerpoint/2010/main" val="9197951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8E4D765-19E9-DDAC-28ED-9FCFD2883BA3}"/>
              </a:ext>
            </a:extLst>
          </p:cNvPr>
          <p:cNvSpPr>
            <a:spLocks noGrp="1"/>
          </p:cNvSpPr>
          <p:nvPr>
            <p:ph idx="1"/>
          </p:nvPr>
        </p:nvSpPr>
        <p:spPr>
          <a:xfrm>
            <a:off x="209006" y="483325"/>
            <a:ext cx="11586754" cy="6074229"/>
          </a:xfrm>
        </p:spPr>
        <p:txBody>
          <a:bodyPr anchor="t">
            <a:normAutofit/>
          </a:bodyPr>
          <a:lstStyle/>
          <a:p>
            <a:r>
              <a:rPr lang="en-US" sz="2800" dirty="0"/>
              <a:t>“The cloud of witnesses surrounding us...” Bad hermeneutics (bad interpretation of Bible): picture of believers living in a football stadium and the believers who finish died are watching us live on earth. They see everything we do...</a:t>
            </a:r>
          </a:p>
          <a:p>
            <a:endParaRPr lang="en-US" sz="2800" dirty="0"/>
          </a:p>
          <a:p>
            <a:r>
              <a:rPr lang="en-US" sz="2800" dirty="0"/>
              <a:t>Let’s put it back in context (Heb 11): We are not the first to live by faith, look at Abel, Enoch, Noah, Abraham, Sarah, Isaac, Jacob, Joseph, Moses, Israelites crossing the Red Sea on dry ground, the fall of Jericho, Rahab... </a:t>
            </a:r>
          </a:p>
          <a:p>
            <a:pPr marL="0" indent="0">
              <a:buNone/>
            </a:pPr>
            <a:r>
              <a:rPr lang="en-US" sz="2800" dirty="0"/>
              <a:t>							“What shall I (writer of Heb) say!?!” </a:t>
            </a:r>
          </a:p>
          <a:p>
            <a:pPr marL="0" indent="0">
              <a:buNone/>
            </a:pPr>
            <a:r>
              <a:rPr lang="en-US" sz="2800" dirty="0"/>
              <a:t>	“Look at Gideon, Barak, Samson, Jephthah, Samuel, David and all 	those 	who died before”...even today: Charlie Kirk, Nigeria, China, Indonesia... 	These are all witnesses determined to live by faith through obedience. </a:t>
            </a:r>
          </a:p>
        </p:txBody>
      </p:sp>
    </p:spTree>
    <p:extLst>
      <p:ext uri="{BB962C8B-B14F-4D97-AF65-F5344CB8AC3E}">
        <p14:creationId xmlns:p14="http://schemas.microsoft.com/office/powerpoint/2010/main" val="28693823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2"/>
          <a:stretch/>
        </a:blipFill>
        <a:effectLst/>
      </p:bgPr>
    </p:bg>
    <p:spTree>
      <p:nvGrpSpPr>
        <p:cNvPr id="1" name=""/>
        <p:cNvGrpSpPr/>
        <p:nvPr/>
      </p:nvGrpSpPr>
      <p:grpSpPr>
        <a:xfrm>
          <a:off x="0" y="0"/>
          <a:ext cx="0" cy="0"/>
          <a:chOff x="0" y="0"/>
          <a:chExt cx="0" cy="0"/>
        </a:xfrm>
      </p:grpSpPr>
      <p:pic>
        <p:nvPicPr>
          <p:cNvPr id="4" name="Content Placeholder 3" descr="A crowd of people with their hands up in the air&#10;&#10;AI-generated content may be incorrect.">
            <a:extLst>
              <a:ext uri="{FF2B5EF4-FFF2-40B4-BE49-F238E27FC236}">
                <a16:creationId xmlns:a16="http://schemas.microsoft.com/office/drawing/2014/main" id="{82102E8E-C261-3E5A-E469-61793863E9FC}"/>
              </a:ext>
            </a:extLst>
          </p:cNvPr>
          <p:cNvPicPr>
            <a:picLocks noChangeAspect="1"/>
          </p:cNvPicPr>
          <p:nvPr/>
        </p:nvPicPr>
        <p:blipFill>
          <a:blip r:embed="rId3"/>
          <a:srcRect t="10769"/>
          <a:stretch>
            <a:fillRect/>
          </a:stretch>
        </p:blipFill>
        <p:spPr>
          <a:xfrm>
            <a:off x="160138" y="450668"/>
            <a:ext cx="6897878" cy="5956663"/>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pic>
      <p:sp>
        <p:nvSpPr>
          <p:cNvPr id="8" name="Content Placeholder 7">
            <a:extLst>
              <a:ext uri="{FF2B5EF4-FFF2-40B4-BE49-F238E27FC236}">
                <a16:creationId xmlns:a16="http://schemas.microsoft.com/office/drawing/2014/main" id="{95B565CD-30F2-DA73-8E8B-28A864D6B2B9}"/>
              </a:ext>
            </a:extLst>
          </p:cNvPr>
          <p:cNvSpPr>
            <a:spLocks noGrp="1"/>
          </p:cNvSpPr>
          <p:nvPr>
            <p:ph idx="1"/>
          </p:nvPr>
        </p:nvSpPr>
        <p:spPr>
          <a:xfrm>
            <a:off x="7341326" y="267156"/>
            <a:ext cx="4690536" cy="6590844"/>
          </a:xfrm>
        </p:spPr>
        <p:txBody>
          <a:bodyPr anchor="t">
            <a:normAutofit lnSpcReduction="10000"/>
          </a:bodyPr>
          <a:lstStyle/>
          <a:p>
            <a:pPr marL="0" indent="0">
              <a:buNone/>
            </a:pPr>
            <a:r>
              <a:rPr lang="en-US" sz="2800" dirty="0"/>
              <a:t>“The cloud of witnesses surrounding us” from the beginning of time through now!</a:t>
            </a:r>
          </a:p>
          <a:p>
            <a:pPr marL="0" indent="0">
              <a:buNone/>
            </a:pPr>
            <a:endParaRPr lang="en-US" sz="2800" dirty="0"/>
          </a:p>
          <a:p>
            <a:pPr marL="0" indent="0">
              <a:buNone/>
            </a:pPr>
            <a:r>
              <a:rPr lang="en-US" sz="2800" dirty="0"/>
              <a:t>They/we are witnesses of His justice, mercy, and grace.</a:t>
            </a:r>
          </a:p>
          <a:p>
            <a:pPr marL="0" indent="0">
              <a:buNone/>
            </a:pPr>
            <a:endParaRPr lang="en-US" sz="2800" dirty="0"/>
          </a:p>
          <a:p>
            <a:pPr marL="0" indent="0">
              <a:buNone/>
            </a:pPr>
            <a:r>
              <a:rPr lang="en-US" sz="2800" dirty="0"/>
              <a:t>Because we join the multitudes of believers ...</a:t>
            </a:r>
          </a:p>
          <a:p>
            <a:pPr marL="0" indent="0">
              <a:buNone/>
            </a:pPr>
            <a:endParaRPr lang="en-US" sz="2800" dirty="0"/>
          </a:p>
          <a:p>
            <a:pPr marL="0" indent="0">
              <a:buNone/>
            </a:pPr>
            <a:r>
              <a:rPr lang="en-US" sz="2800" dirty="0"/>
              <a:t>“let us throw off everything that hinders and the sin that so easily entangles.”</a:t>
            </a:r>
          </a:p>
          <a:p>
            <a:pPr marL="0" indent="0">
              <a:buNone/>
            </a:pPr>
            <a:endParaRPr lang="en-US" sz="2800" dirty="0"/>
          </a:p>
          <a:p>
            <a:pPr marL="0" indent="0">
              <a:buNone/>
            </a:pPr>
            <a:endParaRPr lang="en-US" sz="2800" dirty="0"/>
          </a:p>
        </p:txBody>
      </p:sp>
    </p:spTree>
    <p:extLst>
      <p:ext uri="{BB962C8B-B14F-4D97-AF65-F5344CB8AC3E}">
        <p14:creationId xmlns:p14="http://schemas.microsoft.com/office/powerpoint/2010/main" val="21157521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a:blip r:embed="rId2"/>
          <a:stretch/>
        </a:blip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99652CB-2F37-3550-8E24-F08ADE342D89}"/>
              </a:ext>
            </a:extLst>
          </p:cNvPr>
          <p:cNvSpPr>
            <a:spLocks noGrp="1"/>
          </p:cNvSpPr>
          <p:nvPr>
            <p:ph idx="1"/>
          </p:nvPr>
        </p:nvSpPr>
        <p:spPr>
          <a:xfrm>
            <a:off x="132521" y="274982"/>
            <a:ext cx="6069496" cy="6308035"/>
          </a:xfrm>
        </p:spPr>
        <p:txBody>
          <a:bodyPr anchor="t">
            <a:normAutofit/>
          </a:bodyPr>
          <a:lstStyle/>
          <a:p>
            <a:pPr marL="0" indent="0">
              <a:buNone/>
            </a:pPr>
            <a:r>
              <a:rPr lang="en-US" sz="2400" dirty="0"/>
              <a:t>“let us throw off everything that hinders...”   		Pictured in Mark 10: 46 – 52</a:t>
            </a:r>
          </a:p>
          <a:p>
            <a:r>
              <a:rPr lang="en-US" sz="2400" dirty="0"/>
              <a:t>Jesus walking near Jericho, Bartimaeus is sitting at roadside.</a:t>
            </a:r>
          </a:p>
          <a:p>
            <a:r>
              <a:rPr lang="en-US" sz="2400" dirty="0"/>
              <a:t>He hears it is Jesus and shouts, “Have mercy on me!”</a:t>
            </a:r>
          </a:p>
          <a:p>
            <a:r>
              <a:rPr lang="en-US" sz="2400" dirty="0"/>
              <a:t>The crowd rebuked him – he shouted even louder</a:t>
            </a:r>
          </a:p>
          <a:p>
            <a:r>
              <a:rPr lang="en-US" sz="2400" dirty="0"/>
              <a:t>Jesus called for him, Bartimaeus threw off his cloak,  jumped up and ran to Jesus. </a:t>
            </a:r>
          </a:p>
          <a:p>
            <a:r>
              <a:rPr lang="en-US" sz="2400" dirty="0"/>
              <a:t>Jesus asked, “What do you want me to do for you?”</a:t>
            </a:r>
          </a:p>
          <a:p>
            <a:r>
              <a:rPr lang="en-US" sz="2400" dirty="0"/>
              <a:t>“I want to see!”</a:t>
            </a:r>
          </a:p>
          <a:p>
            <a:r>
              <a:rPr lang="en-US" sz="2400" dirty="0"/>
              <a:t>Jesus said, “Go, your faith has healed you...”</a:t>
            </a:r>
          </a:p>
          <a:p>
            <a:endParaRPr lang="en-US" sz="2400" dirty="0"/>
          </a:p>
          <a:p>
            <a:endParaRPr lang="en-US" sz="2800" dirty="0"/>
          </a:p>
          <a:p>
            <a:pPr marL="0" indent="0">
              <a:buNone/>
            </a:pPr>
            <a:endParaRPr lang="en-US" sz="2800" dirty="0"/>
          </a:p>
          <a:p>
            <a:pPr marL="0" indent="0">
              <a:buNone/>
            </a:pPr>
            <a:endParaRPr lang="en-US" dirty="0"/>
          </a:p>
          <a:p>
            <a:pPr marL="0" indent="0">
              <a:buNone/>
            </a:pPr>
            <a:endParaRPr lang="en-US" dirty="0"/>
          </a:p>
        </p:txBody>
      </p:sp>
      <p:pic>
        <p:nvPicPr>
          <p:cNvPr id="4" name="Picture 3" descr="A person in green and yellow dress&#10;&#10;AI-generated content may be incorrect.">
            <a:extLst>
              <a:ext uri="{FF2B5EF4-FFF2-40B4-BE49-F238E27FC236}">
                <a16:creationId xmlns:a16="http://schemas.microsoft.com/office/drawing/2014/main" id="{E25B60A3-A58E-6FDB-BAFB-D9E68C0724C6}"/>
              </a:ext>
            </a:extLst>
          </p:cNvPr>
          <p:cNvPicPr>
            <a:picLocks noChangeAspect="1"/>
          </p:cNvPicPr>
          <p:nvPr/>
        </p:nvPicPr>
        <p:blipFill>
          <a:blip r:embed="rId3"/>
          <a:srcRect l="1524" r="27007"/>
          <a:stretch>
            <a:fillRect/>
          </a:stretch>
        </p:blipFill>
        <p:spPr>
          <a:xfrm flipH="1">
            <a:off x="6519643" y="357809"/>
            <a:ext cx="5447070" cy="6109252"/>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pic>
      <p:sp>
        <p:nvSpPr>
          <p:cNvPr id="5" name="TextBox 4">
            <a:extLst>
              <a:ext uri="{FF2B5EF4-FFF2-40B4-BE49-F238E27FC236}">
                <a16:creationId xmlns:a16="http://schemas.microsoft.com/office/drawing/2014/main" id="{8D3D0463-BD0D-FCD5-D58C-6F5D245E3D69}"/>
              </a:ext>
            </a:extLst>
          </p:cNvPr>
          <p:cNvSpPr txBox="1"/>
          <p:nvPr/>
        </p:nvSpPr>
        <p:spPr>
          <a:xfrm rot="1937935">
            <a:off x="8825949" y="1497495"/>
            <a:ext cx="2690192" cy="523220"/>
          </a:xfrm>
          <a:prstGeom prst="rect">
            <a:avLst/>
          </a:prstGeom>
          <a:noFill/>
        </p:spPr>
        <p:txBody>
          <a:bodyPr wrap="square" rtlCol="0">
            <a:spAutoFit/>
          </a:bodyPr>
          <a:lstStyle/>
          <a:p>
            <a:r>
              <a:rPr lang="en-US" sz="2800" dirty="0">
                <a:solidFill>
                  <a:schemeClr val="bg1"/>
                </a:solidFill>
              </a:rPr>
              <a:t>Blind Bartimaeus</a:t>
            </a:r>
          </a:p>
        </p:txBody>
      </p:sp>
    </p:spTree>
    <p:extLst>
      <p:ext uri="{BB962C8B-B14F-4D97-AF65-F5344CB8AC3E}">
        <p14:creationId xmlns:p14="http://schemas.microsoft.com/office/powerpoint/2010/main" val="872498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a:blip r:embed="rId2"/>
          <a:stretch/>
        </a:blipFill>
        <a:effectLst/>
      </p:bgPr>
    </p:bg>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A53ED3FC-3BE8-4F1F-BEF1-74B1C721718A}"/>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pic>
        <p:nvPicPr>
          <p:cNvPr id="7" name="Content Placeholder 6" descr="A white character with chains and padlocks&#10;&#10;AI-generated content may be incorrect.">
            <a:extLst>
              <a:ext uri="{FF2B5EF4-FFF2-40B4-BE49-F238E27FC236}">
                <a16:creationId xmlns:a16="http://schemas.microsoft.com/office/drawing/2014/main" id="{02F8950B-147B-B760-91EF-E635EFF82AD3}"/>
              </a:ext>
            </a:extLst>
          </p:cNvPr>
          <p:cNvPicPr>
            <a:picLocks noGrp="1" noChangeAspect="1"/>
          </p:cNvPicPr>
          <p:nvPr>
            <p:ph sz="half" idx="1"/>
          </p:nvPr>
        </p:nvPicPr>
        <p:blipFill>
          <a:blip r:embed="rId4"/>
          <a:srcRect l="-1610" t="5414" r="1609" b="38440"/>
          <a:stretch>
            <a:fillRect/>
          </a:stretch>
        </p:blipFill>
        <p:spPr>
          <a:xfrm flipH="1">
            <a:off x="325411" y="900870"/>
            <a:ext cx="4299598" cy="5486677"/>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pic>
      <p:sp>
        <p:nvSpPr>
          <p:cNvPr id="6" name="Content Placeholder 5">
            <a:extLst>
              <a:ext uri="{FF2B5EF4-FFF2-40B4-BE49-F238E27FC236}">
                <a16:creationId xmlns:a16="http://schemas.microsoft.com/office/drawing/2014/main" id="{18F343E8-A12B-9E7D-C3A7-AA1D3EE0287B}"/>
              </a:ext>
            </a:extLst>
          </p:cNvPr>
          <p:cNvSpPr>
            <a:spLocks noGrp="1"/>
          </p:cNvSpPr>
          <p:nvPr>
            <p:ph sz="half" idx="2"/>
          </p:nvPr>
        </p:nvSpPr>
        <p:spPr>
          <a:xfrm>
            <a:off x="4950420" y="437322"/>
            <a:ext cx="7082554" cy="6149008"/>
          </a:xfrm>
        </p:spPr>
        <p:txBody>
          <a:bodyPr vert="horz" lIns="91440" tIns="45720" rIns="91440" bIns="45720" rtlCol="0" anchor="t">
            <a:normAutofit lnSpcReduction="10000"/>
          </a:bodyPr>
          <a:lstStyle/>
          <a:p>
            <a:pPr marL="0" indent="0">
              <a:buNone/>
            </a:pPr>
            <a:r>
              <a:rPr lang="en-US" sz="2800" dirty="0"/>
              <a:t>V2  “and the sin that so easily entangles.”</a:t>
            </a:r>
          </a:p>
          <a:p>
            <a:pPr marL="0" indent="0">
              <a:buNone/>
            </a:pPr>
            <a:r>
              <a:rPr lang="en-US" sz="2800" u="sng" dirty="0"/>
              <a:t>Throw off</a:t>
            </a:r>
            <a:r>
              <a:rPr lang="en-US" sz="2800" dirty="0"/>
              <a:t> </a:t>
            </a:r>
            <a:r>
              <a:rPr lang="en-US" sz="2800" u="sng" dirty="0"/>
              <a:t>things that block you from Jesus</a:t>
            </a:r>
            <a:r>
              <a:rPr lang="en-US" sz="2800" dirty="0"/>
              <a:t> and </a:t>
            </a:r>
            <a:r>
              <a:rPr lang="en-US" sz="2800" u="sng" dirty="0"/>
              <a:t>throw off sin that so easily entangles</a:t>
            </a:r>
            <a:r>
              <a:rPr lang="en-US" sz="2800" dirty="0"/>
              <a:t>.</a:t>
            </a:r>
          </a:p>
          <a:p>
            <a:pPr marL="0" indent="0">
              <a:buNone/>
            </a:pPr>
            <a:endParaRPr lang="en-US" sz="2800" dirty="0"/>
          </a:p>
          <a:p>
            <a:pPr marL="0" indent="0">
              <a:buNone/>
            </a:pPr>
            <a:r>
              <a:rPr lang="en-US" sz="2800" dirty="0"/>
              <a:t>Throw off transgressions = making choices we know are wrong – STOP – you choose</a:t>
            </a:r>
          </a:p>
          <a:p>
            <a:pPr marL="0" indent="0">
              <a:buNone/>
            </a:pPr>
            <a:endParaRPr lang="en-US" sz="2800" dirty="0"/>
          </a:p>
          <a:p>
            <a:pPr marL="0" indent="0">
              <a:buNone/>
            </a:pPr>
            <a:r>
              <a:rPr lang="en-US" sz="2800" dirty="0"/>
              <a:t>Throw off what entangles us = infirmities (hurts, insecurities, things that steal our attention away from Christ)</a:t>
            </a:r>
          </a:p>
          <a:p>
            <a:pPr marL="0" indent="0">
              <a:buNone/>
            </a:pPr>
            <a:endParaRPr lang="en-US" sz="2800" dirty="0"/>
          </a:p>
          <a:p>
            <a:pPr marL="0" indent="0">
              <a:buNone/>
            </a:pPr>
            <a:r>
              <a:rPr lang="en-US" sz="2800" dirty="0"/>
              <a:t>What is stealing your joy? What is your cloak? What is causing you to look away from Jesus?</a:t>
            </a:r>
          </a:p>
        </p:txBody>
      </p:sp>
    </p:spTree>
    <p:extLst>
      <p:ext uri="{BB962C8B-B14F-4D97-AF65-F5344CB8AC3E}">
        <p14:creationId xmlns:p14="http://schemas.microsoft.com/office/powerpoint/2010/main" val="40057557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83807EB2-5254-00F9-C4BF-A93D0FA8666F}"/>
              </a:ext>
            </a:extLst>
          </p:cNvPr>
          <p:cNvSpPr>
            <a:spLocks noGrp="1"/>
          </p:cNvSpPr>
          <p:nvPr>
            <p:ph idx="1"/>
          </p:nvPr>
        </p:nvSpPr>
        <p:spPr>
          <a:xfrm>
            <a:off x="516834" y="954157"/>
            <a:ext cx="11158331" cy="5327374"/>
          </a:xfrm>
        </p:spPr>
        <p:txBody>
          <a:bodyPr anchor="t">
            <a:normAutofit/>
          </a:bodyPr>
          <a:lstStyle/>
          <a:p>
            <a:r>
              <a:rPr lang="en-US" sz="2800" dirty="0"/>
              <a:t>Bartimaeus jump up and ran to Jesus – see his heart = he knew his need, had faith that Jesus could and would meet his need, dropped what slowed him down (his cloak), jumped up and ran to Jesus. </a:t>
            </a:r>
          </a:p>
          <a:p>
            <a:endParaRPr lang="en-US" sz="2800" dirty="0"/>
          </a:p>
          <a:p>
            <a:r>
              <a:rPr lang="en-US" sz="2800" dirty="0"/>
              <a:t>Recognizing our needs (Blessed are the poor...Matt 5), stopping what blocks us from Jesus’ presence, confessed his need, and Jesus healed him</a:t>
            </a:r>
          </a:p>
          <a:p>
            <a:endParaRPr lang="en-US" sz="2800" dirty="0"/>
          </a:p>
          <a:p>
            <a:r>
              <a:rPr lang="en-US" sz="2800" dirty="0"/>
              <a:t>V1  “...And let us run with perseverance the race marked out for us...”</a:t>
            </a:r>
          </a:p>
          <a:p>
            <a:pPr marL="0" indent="0">
              <a:buNone/>
            </a:pPr>
            <a:r>
              <a:rPr lang="en-US" sz="2800" dirty="0"/>
              <a:t>	 Perseverance: continue efforts to do or achieve something even though 	faced with difficulties, failure or opposition...keep going no matter!</a:t>
            </a:r>
          </a:p>
          <a:p>
            <a:endParaRPr lang="en-US" sz="2800" dirty="0"/>
          </a:p>
          <a:p>
            <a:endParaRPr lang="en-US" sz="2800" dirty="0"/>
          </a:p>
        </p:txBody>
      </p:sp>
    </p:spTree>
    <p:extLst>
      <p:ext uri="{BB962C8B-B14F-4D97-AF65-F5344CB8AC3E}">
        <p14:creationId xmlns:p14="http://schemas.microsoft.com/office/powerpoint/2010/main" val="8540142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a:blip r:embed="rId2"/>
          <a:stretch/>
        </a:blip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F41EDDA-0890-7F92-7DE1-361F41BF26E6}"/>
              </a:ext>
            </a:extLst>
          </p:cNvPr>
          <p:cNvSpPr>
            <a:spLocks noGrp="1"/>
          </p:cNvSpPr>
          <p:nvPr>
            <p:ph idx="1"/>
          </p:nvPr>
        </p:nvSpPr>
        <p:spPr>
          <a:xfrm>
            <a:off x="65724" y="757450"/>
            <a:ext cx="6182245" cy="6100550"/>
          </a:xfrm>
        </p:spPr>
        <p:txBody>
          <a:bodyPr>
            <a:normAutofit/>
          </a:bodyPr>
          <a:lstStyle/>
          <a:p>
            <a:r>
              <a:rPr lang="en-US" sz="3200" dirty="0"/>
              <a:t>“...the race marked out for us...”  Each life has a purpose designed by the Lord!</a:t>
            </a:r>
          </a:p>
          <a:p>
            <a:endParaRPr lang="en-US" sz="3200" dirty="0"/>
          </a:p>
          <a:p>
            <a:r>
              <a:rPr lang="en-US" sz="3200" dirty="0"/>
              <a:t>Jeremiah 29: 11, “</a:t>
            </a:r>
            <a:r>
              <a:rPr lang="en-US" sz="3200" b="1" baseline="30000" dirty="0"/>
              <a:t> </a:t>
            </a:r>
            <a:r>
              <a:rPr lang="en-US" sz="3200" dirty="0"/>
              <a:t>For I know the plans I have for you,” declares the Lord, “plans to prosper you and not to harm you, plans to give you hope and a future.”</a:t>
            </a:r>
          </a:p>
          <a:p>
            <a:endParaRPr lang="en-US" sz="3200" dirty="0"/>
          </a:p>
          <a:p>
            <a:r>
              <a:rPr lang="en-US" sz="3200" b="1" baseline="30000" dirty="0"/>
              <a:t>“...</a:t>
            </a:r>
            <a:r>
              <a:rPr lang="en-US" sz="3200" dirty="0"/>
              <a:t>fixing our eyes on Jesus, ...” </a:t>
            </a:r>
          </a:p>
          <a:p>
            <a:endParaRPr lang="en-US" dirty="0"/>
          </a:p>
          <a:p>
            <a:endParaRPr lang="en-US" dirty="0"/>
          </a:p>
        </p:txBody>
      </p:sp>
      <p:pic>
        <p:nvPicPr>
          <p:cNvPr id="4" name="Picture 3" descr="A person with arms raised in the air&#10;&#10;AI-generated content may be incorrect.">
            <a:extLst>
              <a:ext uri="{FF2B5EF4-FFF2-40B4-BE49-F238E27FC236}">
                <a16:creationId xmlns:a16="http://schemas.microsoft.com/office/drawing/2014/main" id="{978ADF32-464C-9919-CA63-7503157FF213}"/>
              </a:ext>
            </a:extLst>
          </p:cNvPr>
          <p:cNvPicPr>
            <a:picLocks noChangeAspect="1"/>
          </p:cNvPicPr>
          <p:nvPr/>
        </p:nvPicPr>
        <p:blipFill>
          <a:blip r:embed="rId3"/>
          <a:srcRect l="13797" r="3125" b="2"/>
          <a:stretch>
            <a:fillRect/>
          </a:stretch>
        </p:blipFill>
        <p:spPr>
          <a:xfrm>
            <a:off x="6512728" y="412844"/>
            <a:ext cx="5447070" cy="6277969"/>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pic>
      <p:sp>
        <p:nvSpPr>
          <p:cNvPr id="5" name="TextBox 4">
            <a:extLst>
              <a:ext uri="{FF2B5EF4-FFF2-40B4-BE49-F238E27FC236}">
                <a16:creationId xmlns:a16="http://schemas.microsoft.com/office/drawing/2014/main" id="{352A4D53-46E6-028B-B8A6-1029D6B3812F}"/>
              </a:ext>
            </a:extLst>
          </p:cNvPr>
          <p:cNvSpPr txBox="1"/>
          <p:nvPr/>
        </p:nvSpPr>
        <p:spPr>
          <a:xfrm>
            <a:off x="7042245" y="3729250"/>
            <a:ext cx="3889611" cy="523220"/>
          </a:xfrm>
          <a:prstGeom prst="rect">
            <a:avLst/>
          </a:prstGeom>
          <a:noFill/>
        </p:spPr>
        <p:txBody>
          <a:bodyPr wrap="square" rtlCol="0">
            <a:spAutoFit/>
          </a:bodyPr>
          <a:lstStyle/>
          <a:p>
            <a:r>
              <a:rPr lang="en-US" sz="2800" dirty="0">
                <a:solidFill>
                  <a:schemeClr val="bg1"/>
                </a:solidFill>
              </a:rPr>
              <a:t>“fixing our eyes on Jesus”</a:t>
            </a:r>
          </a:p>
        </p:txBody>
      </p:sp>
    </p:spTree>
    <p:extLst>
      <p:ext uri="{BB962C8B-B14F-4D97-AF65-F5344CB8AC3E}">
        <p14:creationId xmlns:p14="http://schemas.microsoft.com/office/powerpoint/2010/main" val="13860151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43A1621-0488-F790-FAF5-BA61C0F5670E}"/>
              </a:ext>
            </a:extLst>
          </p:cNvPr>
          <p:cNvSpPr>
            <a:spLocks noGrp="1"/>
          </p:cNvSpPr>
          <p:nvPr>
            <p:ph idx="1"/>
          </p:nvPr>
        </p:nvSpPr>
        <p:spPr>
          <a:xfrm>
            <a:off x="409433" y="477672"/>
            <a:ext cx="11477767" cy="6141491"/>
          </a:xfrm>
        </p:spPr>
        <p:txBody>
          <a:bodyPr anchor="t">
            <a:normAutofit/>
          </a:bodyPr>
          <a:lstStyle/>
          <a:p>
            <a:r>
              <a:rPr lang="en-US" sz="2800" dirty="0"/>
              <a:t> “fixing our eyes on Jesus, the pioneer and perfecter of faith.” = Jesus is the pioneer (a person who is the first person to do something) of our faith</a:t>
            </a:r>
          </a:p>
          <a:p>
            <a:endParaRPr lang="en-US" sz="2800" dirty="0"/>
          </a:p>
          <a:p>
            <a:r>
              <a:rPr lang="en-US" sz="2800" dirty="0"/>
              <a:t>Jesus is the “perfecter” of our faith = It is Jesus Who helps us grow and improve...I Peter 1: 15, “But just as He Who called you is holy, so be holy in all you do; for it is written: ‘Be holy, because I am holy.’”</a:t>
            </a:r>
          </a:p>
          <a:p>
            <a:endParaRPr lang="en-US" sz="2800" dirty="0"/>
          </a:p>
          <a:p>
            <a:r>
              <a:rPr lang="en-US" sz="2800" dirty="0"/>
              <a:t>V2... “For the joy set before Him, He endured the cross, scorning its shame, and sat down at the right hand of the throne of God.”</a:t>
            </a:r>
          </a:p>
          <a:p>
            <a:r>
              <a:rPr lang="en-US" sz="2800" dirty="0"/>
              <a:t>“For the joy set before Him” = He knew His sacrifice would set us free from things that hinder/block us from Him and the sins that entangle/trap we can throw off!...This was His joy!</a:t>
            </a:r>
          </a:p>
        </p:txBody>
      </p:sp>
    </p:spTree>
    <p:extLst>
      <p:ext uri="{BB962C8B-B14F-4D97-AF65-F5344CB8AC3E}">
        <p14:creationId xmlns:p14="http://schemas.microsoft.com/office/powerpoint/2010/main" val="186062909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elestial">
  <a:themeElements>
    <a:clrScheme name="Celestial">
      <a:dk1>
        <a:sysClr val="windowText" lastClr="000000"/>
      </a:dk1>
      <a:lt1>
        <a:sysClr val="window" lastClr="FFFFFF"/>
      </a:lt1>
      <a:dk2>
        <a:srgbClr val="18276C"/>
      </a:dk2>
      <a:lt2>
        <a:srgbClr val="EBEBEB"/>
      </a:lt2>
      <a:accent1>
        <a:srgbClr val="AC3EC1"/>
      </a:accent1>
      <a:accent2>
        <a:srgbClr val="477BD1"/>
      </a:accent2>
      <a:accent3>
        <a:srgbClr val="46B298"/>
      </a:accent3>
      <a:accent4>
        <a:srgbClr val="90BA4C"/>
      </a:accent4>
      <a:accent5>
        <a:srgbClr val="DD9D31"/>
      </a:accent5>
      <a:accent6>
        <a:srgbClr val="E25247"/>
      </a:accent6>
      <a:hlink>
        <a:srgbClr val="C573D2"/>
      </a:hlink>
      <a:folHlink>
        <a:srgbClr val="CCAEE8"/>
      </a:folHlink>
    </a:clrScheme>
    <a:fontScheme name="Celestial">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elestial">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42E5908D-19A2-46FD-89FA-638B126129EF}"/>
    </a:ext>
  </a:extLst>
</a:theme>
</file>

<file path=docProps/app.xml><?xml version="1.0" encoding="utf-8"?>
<Properties xmlns="http://schemas.openxmlformats.org/officeDocument/2006/extended-properties" xmlns:vt="http://schemas.openxmlformats.org/officeDocument/2006/docPropsVTypes">
  <Template>Celestial</Template>
  <TotalTime>229</TotalTime>
  <Words>1008</Words>
  <Application>Microsoft Macintosh PowerPoint</Application>
  <PresentationFormat>Widescreen</PresentationFormat>
  <Paragraphs>63</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Calibri Light</vt:lpstr>
      <vt:lpstr>Celestial</vt:lpstr>
      <vt:lpstr>“Thow off everything that hinders...”</vt:lpstr>
      <vt:lpstr>Hebrews 12: 1 - 3</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JoAnn Smith</dc:creator>
  <cp:lastModifiedBy>JoAnn Smith</cp:lastModifiedBy>
  <cp:revision>2</cp:revision>
  <dcterms:created xsi:type="dcterms:W3CDTF">2025-10-31T19:42:12Z</dcterms:created>
  <dcterms:modified xsi:type="dcterms:W3CDTF">2025-11-01T01:04:31Z</dcterms:modified>
</cp:coreProperties>
</file>