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/>
    <p:restoredTop sz="94628"/>
  </p:normalViewPr>
  <p:slideViewPr>
    <p:cSldViewPr snapToGrid="0">
      <p:cViewPr varScale="1">
        <p:scale>
          <a:sx n="98" d="100"/>
          <a:sy n="98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>
            <a:extLst>
              <a:ext uri="{FF2B5EF4-FFF2-40B4-BE49-F238E27FC236}">
                <a16:creationId xmlns:a16="http://schemas.microsoft.com/office/drawing/2014/main" id="{AF9C2BBD-AAF7-4C85-9BE4-E4C2F5235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78925"/>
              </a:gs>
              <a:gs pos="50000">
                <a:srgbClr val="D54209"/>
              </a:gs>
              <a:gs pos="100000">
                <a:srgbClr val="8D0000"/>
              </a:gs>
            </a:gsLst>
            <a:lin ang="2520000" scaled="0"/>
          </a:gradFill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EEF8B78-E487-4E1A-8945-35B4041B0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B9B4F0B3-5A15-4AAD-B054-8BA9209872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CCA43FE3-BC3A-4163-B2D9-721AA0F6F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88AAD42-9F71-4F14-AE1E-C05DCFC60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92113A-CE14-992F-2D7C-71B932348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063262"/>
            <a:ext cx="3739278" cy="2661138"/>
          </a:xfrm>
        </p:spPr>
        <p:txBody>
          <a:bodyPr anchor="ctr">
            <a:normAutofit/>
          </a:bodyPr>
          <a:lstStyle/>
          <a:p>
            <a:r>
              <a:rPr lang="en-US" sz="5000" dirty="0">
                <a:solidFill>
                  <a:srgbClr val="FFFFFF"/>
                </a:solidFill>
              </a:rPr>
              <a:t>Discipline vs Punishment</a:t>
            </a:r>
            <a:endParaRPr lang="en-US" sz="50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9F59B2-4C80-681C-3ADC-D3AA27D5A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>
            <a:normAutofit/>
          </a:bodyPr>
          <a:lstStyle/>
          <a:p>
            <a:r>
              <a:rPr lang="en-US" sz="3200" dirty="0"/>
              <a:t>Hebrews 12: 4 - 13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1B962C9-BE53-4915-9C0C-B53DCD378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58B115-A6BF-DD73-D975-792D0A34484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1038" r="20039"/>
          <a:stretch>
            <a:fillRect/>
          </a:stretch>
        </p:blipFill>
        <p:spPr>
          <a:xfrm rot="383182">
            <a:off x="5934635" y="1004047"/>
            <a:ext cx="5038165" cy="4894729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586289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BF023-15D1-C3C3-19E9-0FD7D2525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2800" dirty="0"/>
              <a:t>Boundaries are set to protect us not to punish us... Sometimes we feel like our ‘wings are clipped’ – can’t fly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90BF8-758B-E5F9-564D-102D8D2D6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577" y="2050869"/>
            <a:ext cx="11234057" cy="4454434"/>
          </a:xfrm>
        </p:spPr>
        <p:txBody>
          <a:bodyPr>
            <a:normAutofit/>
          </a:bodyPr>
          <a:lstStyle/>
          <a:p>
            <a:r>
              <a:rPr lang="en-US" sz="2800" dirty="0"/>
              <a:t>V7 Endure hardships – they are tools to discipline/train us; God is treating us as His children</a:t>
            </a:r>
          </a:p>
          <a:p>
            <a:endParaRPr lang="en-US" sz="2800" dirty="0"/>
          </a:p>
          <a:p>
            <a:r>
              <a:rPr lang="en-US" sz="2800" dirty="0"/>
              <a:t>V8 If we are not disciplined by God – we are not legitimate children</a:t>
            </a:r>
          </a:p>
          <a:p>
            <a:endParaRPr lang="en-US" sz="2800" dirty="0"/>
          </a:p>
          <a:p>
            <a:r>
              <a:rPr lang="en-US" sz="2800" dirty="0"/>
              <a:t>V9 We have all had parents who have disciplined us – when we mature we respect them for guiding us as we grew</a:t>
            </a:r>
          </a:p>
          <a:p>
            <a:endParaRPr lang="en-US" sz="2800" dirty="0"/>
          </a:p>
          <a:p>
            <a:r>
              <a:rPr lang="en-US" sz="2800" dirty="0"/>
              <a:t>V10 God disciplines us for our own good</a:t>
            </a:r>
          </a:p>
        </p:txBody>
      </p:sp>
    </p:spTree>
    <p:extLst>
      <p:ext uri="{BB962C8B-B14F-4D97-AF65-F5344CB8AC3E}">
        <p14:creationId xmlns:p14="http://schemas.microsoft.com/office/powerpoint/2010/main" val="381900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E6276-EF09-D45E-5E8A-FEFB8F35A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US" sz="2800" dirty="0"/>
              <a:t>(V12 &amp; 13 written in medical terms)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69083-7DD8-A09A-AFEC-42E22372A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828056" cy="4142304"/>
          </a:xfrm>
        </p:spPr>
        <p:txBody>
          <a:bodyPr>
            <a:normAutofit/>
          </a:bodyPr>
          <a:lstStyle/>
          <a:p>
            <a:r>
              <a:rPr lang="en-US" sz="2800" dirty="0"/>
              <a:t>V11 It is not pleasant for a while but later discipline produces a harvest of righteousness and peace for those who were trained... Sanctification = growing into being holy as He is holy (I Peter) – growing and becoming righteous...this produces a life of peace</a:t>
            </a:r>
          </a:p>
          <a:p>
            <a:endParaRPr lang="en-US" sz="2800" dirty="0"/>
          </a:p>
          <a:p>
            <a:r>
              <a:rPr lang="en-US" sz="2800" dirty="0"/>
              <a:t>V12 Strengthen your weak arms and knees – arms = your ability to serve and knees = your ability to move on doing what He wants you to accomplish</a:t>
            </a:r>
          </a:p>
        </p:txBody>
      </p:sp>
    </p:spTree>
    <p:extLst>
      <p:ext uri="{BB962C8B-B14F-4D97-AF65-F5344CB8AC3E}">
        <p14:creationId xmlns:p14="http://schemas.microsoft.com/office/powerpoint/2010/main" val="2707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8E710-CAFB-3382-F542-6A539BB48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 anchor="b">
            <a:normAutofit/>
          </a:bodyPr>
          <a:lstStyle/>
          <a:p>
            <a:pPr algn="ctr"/>
            <a:r>
              <a:rPr lang="en-US" sz="2800" dirty="0"/>
              <a:t>(V12 &amp; 13 written in medical terms)</a:t>
            </a:r>
          </a:p>
        </p:txBody>
      </p:sp>
      <p:sp>
        <p:nvSpPr>
          <p:cNvPr id="19" name="Content Placeholder 7">
            <a:extLst>
              <a:ext uri="{FF2B5EF4-FFF2-40B4-BE49-F238E27FC236}">
                <a16:creationId xmlns:a16="http://schemas.microsoft.com/office/drawing/2014/main" id="{16A0DECA-4EE8-569A-0CF6-F935A66C8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304" y="2011680"/>
            <a:ext cx="6514010" cy="4663439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V13 </a:t>
            </a:r>
            <a:r>
              <a:rPr lang="en-US" sz="2800" u="sng" dirty="0"/>
              <a:t>Make level</a:t>
            </a:r>
            <a:r>
              <a:rPr lang="en-US" sz="2800" dirty="0"/>
              <a:t> paths for your feet = make the path obvious and free from obstacles...make ruts going the right way...</a:t>
            </a:r>
          </a:p>
          <a:p>
            <a:endParaRPr lang="en-US" sz="2800" dirty="0"/>
          </a:p>
          <a:p>
            <a:r>
              <a:rPr lang="en-US" sz="2800" dirty="0"/>
              <a:t>So </a:t>
            </a:r>
            <a:r>
              <a:rPr lang="en-US" sz="2800" u="sng" dirty="0"/>
              <a:t>the lame </a:t>
            </a:r>
            <a:r>
              <a:rPr lang="en-US" sz="2800" dirty="0"/>
              <a:t>= those broken &amp; give up</a:t>
            </a:r>
          </a:p>
          <a:p>
            <a:r>
              <a:rPr lang="en-US" sz="2800" u="sng" dirty="0"/>
              <a:t>May not be disabled</a:t>
            </a:r>
            <a:r>
              <a:rPr lang="en-US" sz="2800" dirty="0"/>
              <a:t> = blocked from succeeding</a:t>
            </a:r>
          </a:p>
          <a:p>
            <a:r>
              <a:rPr lang="en-US" sz="2800" u="sng" dirty="0"/>
              <a:t>But be healed</a:t>
            </a:r>
            <a:r>
              <a:rPr lang="en-US" sz="2800" dirty="0"/>
              <a:t> = those falling away will have hope because you have removed the barriers and obstacles</a:t>
            </a:r>
          </a:p>
        </p:txBody>
      </p:sp>
      <p:pic>
        <p:nvPicPr>
          <p:cNvPr id="4" name="Content Placeholder 3" descr="A person walking a camel with a backpack&#10;&#10;AI-generated content may be incorrect.">
            <a:extLst>
              <a:ext uri="{FF2B5EF4-FFF2-40B4-BE49-F238E27FC236}">
                <a16:creationId xmlns:a16="http://schemas.microsoft.com/office/drawing/2014/main" id="{6E20DD83-E168-6DCF-3F2B-CD25FF647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3495" y="2168434"/>
            <a:ext cx="4469201" cy="4322425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5503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87652-F206-500F-18C6-7A0A5901A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see?...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7AB37-909D-A528-84DF-0631F5067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1219942" cy="4325184"/>
          </a:xfrm>
        </p:spPr>
        <p:txBody>
          <a:bodyPr>
            <a:normAutofit/>
          </a:bodyPr>
          <a:lstStyle/>
          <a:p>
            <a:r>
              <a:rPr lang="en-US" sz="3200" dirty="0"/>
              <a:t>The </a:t>
            </a:r>
            <a:r>
              <a:rPr lang="en-US" sz="3200" u="sng" dirty="0"/>
              <a:t>joy of our salvation</a:t>
            </a:r>
            <a:r>
              <a:rPr lang="en-US" sz="3200" dirty="0"/>
              <a:t> was the </a:t>
            </a:r>
            <a:r>
              <a:rPr lang="en-US" sz="3200" u="sng" dirty="0"/>
              <a:t>motivation</a:t>
            </a:r>
            <a:r>
              <a:rPr lang="en-US" sz="3200" dirty="0"/>
              <a:t> for Jesus to endure the beating and ultimately the </a:t>
            </a:r>
            <a:r>
              <a:rPr lang="en-US" sz="3200" dirty="0" err="1"/>
              <a:t>crucifixcion</a:t>
            </a:r>
            <a:endParaRPr lang="en-US" sz="3200" dirty="0"/>
          </a:p>
          <a:p>
            <a:endParaRPr lang="en-US" sz="3200" dirty="0"/>
          </a:p>
          <a:p>
            <a:r>
              <a:rPr lang="en-US" sz="3200" dirty="0"/>
              <a:t>Discipline/training is safety boundaries for our spiritual growth</a:t>
            </a:r>
          </a:p>
          <a:p>
            <a:endParaRPr lang="en-US" sz="3200" dirty="0"/>
          </a:p>
          <a:p>
            <a:r>
              <a:rPr lang="en-US" sz="3200" dirty="0"/>
              <a:t>Now, it’s your turn to make growing in Jesus more walkable for those younger in faith than you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78472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2A5375-E03D-B8CE-297F-5F0D2C630BC3}"/>
              </a:ext>
            </a:extLst>
          </p:cNvPr>
          <p:cNvSpPr txBox="1"/>
          <p:nvPr/>
        </p:nvSpPr>
        <p:spPr>
          <a:xfrm>
            <a:off x="71846" y="187876"/>
            <a:ext cx="5558245" cy="6586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buNone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Bridge Builder</a:t>
            </a:r>
          </a:p>
          <a:p>
            <a:pPr marL="0" marR="0" algn="ctr"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 old man, going a lone highway,</a:t>
            </a:r>
          </a:p>
          <a:p>
            <a:pPr marL="0" marR="0" algn="ctr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Came at the evening, cold and gray,</a:t>
            </a:r>
          </a:p>
          <a:p>
            <a:pPr marL="0" marR="0" algn="ctr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a chasm vast and deep and wide,</a:t>
            </a:r>
          </a:p>
          <a:p>
            <a:pPr marL="0" marR="0" algn="ctr"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 which was flowing a raging tide.</a:t>
            </a:r>
          </a:p>
          <a:p>
            <a:pPr marL="0" marR="0" algn="ctr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old man crossed in the twilight dim;</a:t>
            </a:r>
          </a:p>
          <a:p>
            <a:pPr marL="0" marR="0" algn="ctr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sullen stream had no fears for him;</a:t>
            </a:r>
          </a:p>
          <a:p>
            <a:pPr marL="0" marR="0" algn="ctr"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he turned when safe on the other side,</a:t>
            </a:r>
          </a:p>
          <a:p>
            <a:pPr marL="0" marR="0" algn="ctr"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built a bridge to span the tide.</a:t>
            </a:r>
          </a:p>
          <a:p>
            <a:pPr marL="0" marR="0" algn="ctr"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“Old man,” said a fellow-pilgrim near,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“Your journey will end with the closing day;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never again will pass this way. </a:t>
            </a:r>
          </a:p>
          <a:p>
            <a:pPr marL="0" marR="0" algn="ctr"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61949E-4130-95B7-378E-327D520A0B9D}"/>
              </a:ext>
            </a:extLst>
          </p:cNvPr>
          <p:cNvSpPr txBox="1"/>
          <p:nvPr/>
        </p:nvSpPr>
        <p:spPr>
          <a:xfrm>
            <a:off x="5773782" y="856357"/>
            <a:ext cx="555824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“Your journey will end with the closing day;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never again will pass this way. 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You’ve crossed this chasm deep and wide. 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build you this bridge at eventide?”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builder lifted his old gray head.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“Good friend, in the path I have come,” he said,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“There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followeth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after me today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youth whose feet must pass this way.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chasm which has been as naught to me,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that fair-haired youth may a pitfall be;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He, too, must cross in the twilight dim;</a:t>
            </a:r>
          </a:p>
          <a:p>
            <a:pPr algn="ctr"/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friend, I am building this bridge for him.”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6992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261F-F909-789C-F8FC-C86BEDE4F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decide...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12E042-BDBB-60CE-B660-B80881E64D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en-US" sz="2800" dirty="0"/>
              <a:t>Bridge Builder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D838C197-E716-78AB-3678-B4BD8951E16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06350" y="3128730"/>
            <a:ext cx="4052207" cy="3215097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C300D5B-BD44-1B03-BE81-307DB058DA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 anchor="t"/>
          <a:lstStyle/>
          <a:p>
            <a:pPr algn="ctr"/>
            <a:r>
              <a:rPr lang="en-US" dirty="0"/>
              <a:t>Self-centered?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2840917D-7CC4-E95C-13A7-515F3382C074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387736" y="3128730"/>
            <a:ext cx="3801293" cy="3314878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EA8742E-8E3D-A783-4153-DF2A25530264}"/>
              </a:ext>
            </a:extLst>
          </p:cNvPr>
          <p:cNvSpPr txBox="1"/>
          <p:nvPr/>
        </p:nvSpPr>
        <p:spPr>
          <a:xfrm>
            <a:off x="5133703" y="2262643"/>
            <a:ext cx="5243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658335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72AA8-6F8A-7C95-18D1-0A4D24CB7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Hebrews 12: 4 - 13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0962615-54A2-A1EE-53CE-39DFBDE8B2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1173" y="2026184"/>
            <a:ext cx="11989564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1" i="0" u="none" strike="noStrike" cap="none" normalizeH="0" baseline="30000" dirty="0">
                <a:ln>
                  <a:noFill/>
                </a:ln>
                <a:effectLst/>
                <a:latin typeface="system-ui"/>
              </a:rPr>
              <a:t>4 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In your struggle against sin, you have not yet resisted to the point of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shedding your blood. </a:t>
            </a:r>
            <a:r>
              <a:rPr kumimoji="0" lang="en-US" altLang="en-US" sz="3200" b="1" i="0" u="none" strike="noStrike" cap="none" normalizeH="0" baseline="30000" dirty="0">
                <a:ln>
                  <a:noFill/>
                </a:ln>
                <a:effectLst/>
                <a:latin typeface="system-ui"/>
              </a:rPr>
              <a:t>5 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And have you completely forgotten this word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of encouragement that addresses you as a father addresses his son?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It says,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		“My son, do not make light of the Lord’s discipline,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</a:rPr>
              <a:t>    		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and do not lose heart when He rebukes you,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		</a:t>
            </a:r>
            <a:r>
              <a:rPr kumimoji="0" lang="en-US" altLang="en-US" sz="3200" b="1" i="0" u="none" strike="noStrike" cap="none" normalizeH="0" baseline="30000" dirty="0">
                <a:ln>
                  <a:noFill/>
                </a:ln>
                <a:effectLst/>
                <a:latin typeface="system-ui"/>
              </a:rPr>
              <a:t>6 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because the Lord disciplines the one He loves,</a:t>
            </a:r>
            <a:b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</a:b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</a:rPr>
              <a:t>    		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and He chastens everyone He accepts as His son.”</a:t>
            </a: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system-ui"/>
              </a:rPr>
              <a:t> 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en-US" altLang="en-US" sz="2800" dirty="0">
                <a:solidFill>
                  <a:srgbClr val="000000"/>
                </a:solidFill>
                <a:latin typeface="system-ui"/>
              </a:rPr>
              <a:t>											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effectLst/>
                <a:latin typeface="system-ui"/>
              </a:rPr>
              <a:t>(</a:t>
            </a:r>
            <a:r>
              <a:rPr lang="en-US" sz="2000" dirty="0"/>
              <a:t>Prov. 3:11,12)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54379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51C02F4-EEC3-A803-170E-054F4A67C6E6}"/>
              </a:ext>
            </a:extLst>
          </p:cNvPr>
          <p:cNvSpPr txBox="1"/>
          <p:nvPr/>
        </p:nvSpPr>
        <p:spPr>
          <a:xfrm>
            <a:off x="274321" y="900413"/>
            <a:ext cx="1030659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u="none" strike="noStrike" baseline="30000" dirty="0">
                <a:effectLst/>
              </a:rPr>
              <a:t>7 </a:t>
            </a:r>
            <a:r>
              <a:rPr lang="en-US" sz="2800" b="0" i="0" u="none" strike="noStrike" dirty="0">
                <a:effectLst/>
              </a:rPr>
              <a:t>Endure hardship as discipline; God is treating you as His children. For what children are not disciplined by their father?</a:t>
            </a:r>
          </a:p>
          <a:p>
            <a:endParaRPr lang="en-US" sz="2800" baseline="30000" dirty="0"/>
          </a:p>
          <a:p>
            <a:r>
              <a:rPr lang="en-US" sz="2800" b="1" i="0" u="none" strike="noStrike" baseline="30000" dirty="0">
                <a:effectLst/>
              </a:rPr>
              <a:t>8 </a:t>
            </a:r>
            <a:r>
              <a:rPr lang="en-US" sz="2800" b="0" i="0" u="none" strike="noStrike" dirty="0">
                <a:effectLst/>
              </a:rPr>
              <a:t>If you are not disciplined—and everyone undergoes discipline—then you are not legitimate, not true sons and daughters at all. </a:t>
            </a:r>
          </a:p>
          <a:p>
            <a:endParaRPr lang="en-US" sz="2800" baseline="30000" dirty="0"/>
          </a:p>
          <a:p>
            <a:r>
              <a:rPr lang="en-US" sz="2800" b="1" i="0" u="none" strike="noStrike" baseline="30000" dirty="0">
                <a:effectLst/>
              </a:rPr>
              <a:t>9 </a:t>
            </a:r>
            <a:r>
              <a:rPr lang="en-US" sz="2800" b="0" i="0" u="none" strike="noStrike" dirty="0">
                <a:effectLst/>
              </a:rPr>
              <a:t>Moreover, we have all had human fathers who disciplined us and we respected them for it. How much more should we submit to the Father of spirits and live!</a:t>
            </a:r>
            <a:r>
              <a:rPr lang="en-US" sz="2800" b="1" baseline="30000" dirty="0"/>
              <a:t> </a:t>
            </a:r>
          </a:p>
          <a:p>
            <a:endParaRPr lang="en-US" sz="2800" b="1" baseline="30000" dirty="0"/>
          </a:p>
          <a:p>
            <a:r>
              <a:rPr lang="en-US" sz="2800" b="1" baseline="30000" dirty="0"/>
              <a:t>10 </a:t>
            </a:r>
            <a:r>
              <a:rPr lang="en-US" sz="2800" dirty="0"/>
              <a:t>They disciplined us for a little while as they thought best; but God disciplines us for our good, in order that we may share in His holiness. </a:t>
            </a:r>
          </a:p>
        </p:txBody>
      </p:sp>
    </p:spTree>
    <p:extLst>
      <p:ext uri="{BB962C8B-B14F-4D97-AF65-F5344CB8AC3E}">
        <p14:creationId xmlns:p14="http://schemas.microsoft.com/office/powerpoint/2010/main" val="49969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D84716-E9A6-AC90-7B53-C072C3F56BF7}"/>
              </a:ext>
            </a:extLst>
          </p:cNvPr>
          <p:cNvSpPr txBox="1"/>
          <p:nvPr/>
        </p:nvSpPr>
        <p:spPr>
          <a:xfrm>
            <a:off x="476793" y="1256100"/>
            <a:ext cx="9842863" cy="4852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baseline="30000" dirty="0"/>
              <a:t>11 </a:t>
            </a:r>
            <a:r>
              <a:rPr lang="en-US" sz="3200" dirty="0"/>
              <a:t>No discipline seems pleasant at the time, but painful. Later on, however, it produces a harvest of righteousness and peace for those who have been trained by it.</a:t>
            </a:r>
          </a:p>
          <a:p>
            <a:endParaRPr lang="en-US" sz="3200" dirty="0"/>
          </a:p>
          <a:p>
            <a:r>
              <a:rPr lang="en-US" sz="3200" b="1" baseline="30000" dirty="0"/>
              <a:t>12 </a:t>
            </a:r>
            <a:r>
              <a:rPr lang="en-US" sz="3200" dirty="0"/>
              <a:t>Therefore, strengthen your feeble arms and weak knees.</a:t>
            </a:r>
          </a:p>
          <a:p>
            <a:endParaRPr lang="en-US" sz="3200" b="1" baseline="30000" dirty="0"/>
          </a:p>
          <a:p>
            <a:r>
              <a:rPr lang="en-US" sz="3200" b="1" baseline="30000" dirty="0"/>
              <a:t>13 </a:t>
            </a:r>
            <a:r>
              <a:rPr lang="en-US" sz="3200" dirty="0"/>
              <a:t>“Make level paths for your feet, so that the lame may not be disabled, but rather healed”.</a:t>
            </a:r>
          </a:p>
        </p:txBody>
      </p:sp>
    </p:spTree>
    <p:extLst>
      <p:ext uri="{BB962C8B-B14F-4D97-AF65-F5344CB8AC3E}">
        <p14:creationId xmlns:p14="http://schemas.microsoft.com/office/powerpoint/2010/main" val="3601542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E8FAE-44C6-1D23-C1B6-B39B17873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Context: v1 - 3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F3DA0-5852-D63A-FC46-DE21B5EA3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446" y="2220686"/>
            <a:ext cx="11416937" cy="4245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V4 As you struggle with sin...whether sins you did or sins done against you... Context...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b="1" baseline="30000" dirty="0"/>
              <a:t>2 </a:t>
            </a:r>
            <a:r>
              <a:rPr lang="en-US" sz="2800" dirty="0"/>
              <a:t>Fixing our eyes on Jesus... For the joy set before Him He endured the cross, scorning its shame, and sat down at the right hand of the throne of God.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‘the joy set before Him’ = your freedom and forgiveness from sin</a:t>
            </a:r>
          </a:p>
          <a:p>
            <a:pPr marL="0" indent="0" algn="ctr">
              <a:buNone/>
            </a:pPr>
            <a:r>
              <a:rPr lang="en-US" sz="2800" dirty="0"/>
              <a:t>‘He endured’</a:t>
            </a:r>
          </a:p>
        </p:txBody>
      </p:sp>
    </p:spTree>
    <p:extLst>
      <p:ext uri="{BB962C8B-B14F-4D97-AF65-F5344CB8AC3E}">
        <p14:creationId xmlns:p14="http://schemas.microsoft.com/office/powerpoint/2010/main" val="296809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DE641BE7-E53D-4EDB-86DC-A76FE7EB6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1A48E22-6C4A-485A-A345-17F1041FF9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0C68FC5-6DE5-45F0-880D-585271AD4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063AE720-E0EC-4F00-9B14-A51B549E6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6CEF4CF-2E44-4485-9C96-E73FDA7D9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236A0D-2655-9302-CA55-6BEBDBF50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en-US" altLang="en-US" sz="3300" dirty="0"/>
              <a:t>V 4 ...“you have not yet resisted to the point of </a:t>
            </a:r>
            <a:br>
              <a:rPr lang="en-US" altLang="en-US" sz="3300" dirty="0"/>
            </a:br>
            <a:r>
              <a:rPr lang="en-US" altLang="en-US" sz="3300" dirty="0"/>
              <a:t>shedding your blood.”</a:t>
            </a:r>
            <a:endParaRPr lang="en-US" sz="3300" dirty="0"/>
          </a:p>
        </p:txBody>
      </p:sp>
      <p:pic>
        <p:nvPicPr>
          <p:cNvPr id="6" name="Content Placeholder 5" descr="A person with a crown of thorns on his chest holding a cross&#10;&#10;AI-generated content may be incorrect.">
            <a:extLst>
              <a:ext uri="{FF2B5EF4-FFF2-40B4-BE49-F238E27FC236}">
                <a16:creationId xmlns:a16="http://schemas.microsoft.com/office/drawing/2014/main" id="{FAF6D976-7ED5-1D61-FD27-BBF2E87CA5F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5"/>
          <a:srcRect l="33269" r="34105" b="-2"/>
          <a:stretch>
            <a:fillRect/>
          </a:stretch>
        </p:blipFill>
        <p:spPr>
          <a:xfrm>
            <a:off x="169817" y="2113872"/>
            <a:ext cx="3688939" cy="4548185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pic>
        <p:nvPicPr>
          <p:cNvPr id="7" name="Content Placeholder 6" descr="A group of people standing in a line&#10;&#10;AI-generated content may be incorrect.">
            <a:extLst>
              <a:ext uri="{FF2B5EF4-FFF2-40B4-BE49-F238E27FC236}">
                <a16:creationId xmlns:a16="http://schemas.microsoft.com/office/drawing/2014/main" id="{44DA187F-A5A5-A74C-4197-2E10AE8C001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1636" r="20061" b="1"/>
          <a:stretch>
            <a:fillRect/>
          </a:stretch>
        </p:blipFill>
        <p:spPr>
          <a:xfrm>
            <a:off x="4006769" y="2117957"/>
            <a:ext cx="3858755" cy="408279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pic>
        <p:nvPicPr>
          <p:cNvPr id="8" name="Picture 7" descr="A map of the world&#10;&#10;AI-generated content may be incorrect.">
            <a:extLst>
              <a:ext uri="{FF2B5EF4-FFF2-40B4-BE49-F238E27FC236}">
                <a16:creationId xmlns:a16="http://schemas.microsoft.com/office/drawing/2014/main" id="{6737ED48-2839-6064-AA52-F5F14ABFBFE2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24059" r="7638" b="1"/>
          <a:stretch>
            <a:fillRect/>
          </a:stretch>
        </p:blipFill>
        <p:spPr>
          <a:xfrm>
            <a:off x="8013537" y="2130822"/>
            <a:ext cx="3947974" cy="4082790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1E74AA5-75A8-1868-DCB5-05E724CB0B4A}"/>
              </a:ext>
            </a:extLst>
          </p:cNvPr>
          <p:cNvSpPr txBox="1"/>
          <p:nvPr/>
        </p:nvSpPr>
        <p:spPr>
          <a:xfrm>
            <a:off x="3984202" y="6248400"/>
            <a:ext cx="35340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Nigeria a few months ago...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F968C9-97B6-06E5-A97B-9477C5BA1A89}"/>
              </a:ext>
            </a:extLst>
          </p:cNvPr>
          <p:cNvSpPr txBox="1"/>
          <p:nvPr/>
        </p:nvSpPr>
        <p:spPr>
          <a:xfrm>
            <a:off x="8171787" y="6157773"/>
            <a:ext cx="36314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Worst areas of persecution today</a:t>
            </a:r>
          </a:p>
        </p:txBody>
      </p:sp>
    </p:spTree>
    <p:extLst>
      <p:ext uri="{BB962C8B-B14F-4D97-AF65-F5344CB8AC3E}">
        <p14:creationId xmlns:p14="http://schemas.microsoft.com/office/powerpoint/2010/main" val="3106082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82B04E1-3FDF-CD2B-9451-5BAB6DBC0D92}"/>
              </a:ext>
            </a:extLst>
          </p:cNvPr>
          <p:cNvSpPr txBox="1"/>
          <p:nvPr/>
        </p:nvSpPr>
        <p:spPr>
          <a:xfrm>
            <a:off x="339635" y="796834"/>
            <a:ext cx="1026740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baseline="30000" dirty="0"/>
              <a:t>5 </a:t>
            </a:r>
            <a:r>
              <a:rPr lang="en-US" altLang="en-US" sz="3200" dirty="0"/>
              <a:t>And have you completely forgotten this word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/>
              <a:t>of encouragement that addresses you as a father addresses his son? It says,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3200" dirty="0"/>
          </a:p>
          <a:p>
            <a:pPr lvl="0"/>
            <a:r>
              <a:rPr lang="en-US" altLang="en-US" sz="3200" dirty="0"/>
              <a:t>		“My son, do not make light of the Lord’s 				 			discipline, and do not lose heart when He 						rebukes you,</a:t>
            </a:r>
          </a:p>
          <a:p>
            <a:pPr lvl="0"/>
            <a:br>
              <a:rPr lang="en-US" altLang="en-US" sz="3200" dirty="0"/>
            </a:br>
            <a:r>
              <a:rPr lang="en-US" altLang="en-US" sz="3200" dirty="0"/>
              <a:t>		</a:t>
            </a:r>
            <a:r>
              <a:rPr lang="en-US" altLang="en-US" sz="3200" b="1" baseline="30000" dirty="0"/>
              <a:t>6 </a:t>
            </a:r>
            <a:r>
              <a:rPr lang="en-US" altLang="en-US" sz="3200" dirty="0"/>
              <a:t>because the Lord disciplines the one He loves,</a:t>
            </a:r>
            <a:br>
              <a:rPr lang="en-US" altLang="en-US" sz="3200" dirty="0"/>
            </a:br>
            <a:r>
              <a:rPr lang="en-US" altLang="en-US" sz="3200" dirty="0"/>
              <a:t>    		and He chastens everyone He accepts as His 					son.”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63965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0972E-A213-0C1D-FE68-C7633B55C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069" y="796834"/>
            <a:ext cx="10072113" cy="120714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 father disciplines his children – same the </a:t>
            </a:r>
            <a:br>
              <a:rPr lang="en-US" dirty="0"/>
            </a:br>
            <a:r>
              <a:rPr lang="en-US" dirty="0"/>
              <a:t>Father discipline us...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89EA1-EBA7-A12D-9EEB-D58C52E6F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069" y="2003982"/>
            <a:ext cx="11612880" cy="4854017"/>
          </a:xfrm>
        </p:spPr>
        <p:txBody>
          <a:bodyPr>
            <a:normAutofit/>
          </a:bodyPr>
          <a:lstStyle/>
          <a:p>
            <a:r>
              <a:rPr lang="en-US" sz="3200" dirty="0"/>
              <a:t>Do not take His discipline lightly (do </a:t>
            </a:r>
            <a:r>
              <a:rPr lang="en-US" sz="3200" dirty="0" err="1"/>
              <a:t>not‘think</a:t>
            </a:r>
            <a:r>
              <a:rPr lang="en-US" sz="3200" dirty="0"/>
              <a:t> nothing’) of His discipline</a:t>
            </a:r>
          </a:p>
          <a:p>
            <a:endParaRPr lang="en-US" sz="3200" dirty="0"/>
          </a:p>
          <a:p>
            <a:r>
              <a:rPr lang="en-US" sz="3200" dirty="0"/>
              <a:t>Do not lose heart – do not become discouraged – when He rebukes you</a:t>
            </a:r>
          </a:p>
          <a:p>
            <a:endParaRPr lang="en-US" sz="3200" dirty="0"/>
          </a:p>
          <a:p>
            <a:r>
              <a:rPr lang="en-US" sz="3200" dirty="0"/>
              <a:t>The Lord disciplines those He loves and chastens those He accepts as His own child</a:t>
            </a:r>
          </a:p>
          <a:p>
            <a:pPr algn="ctr"/>
            <a:r>
              <a:rPr lang="en-US" sz="3200" dirty="0"/>
              <a:t>Ask, “What is the point/lesson of this?”</a:t>
            </a:r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A90A2A-CCDA-20DB-73A0-8B623121892E}"/>
              </a:ext>
            </a:extLst>
          </p:cNvPr>
          <p:cNvSpPr txBox="1"/>
          <p:nvPr/>
        </p:nvSpPr>
        <p:spPr>
          <a:xfrm>
            <a:off x="10776856" y="947936"/>
            <a:ext cx="13193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</a:t>
            </a:r>
            <a:r>
              <a:rPr lang="en-US" sz="3200" dirty="0">
                <a:solidFill>
                  <a:schemeClr val="bg1"/>
                </a:solidFill>
              </a:rPr>
              <a:t>5 &amp; 6</a:t>
            </a:r>
          </a:p>
        </p:txBody>
      </p:sp>
    </p:spTree>
    <p:extLst>
      <p:ext uri="{BB962C8B-B14F-4D97-AF65-F5344CB8AC3E}">
        <p14:creationId xmlns:p14="http://schemas.microsoft.com/office/powerpoint/2010/main" val="2949736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8B1CB-7FFA-9800-278D-8310C52B7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?Chastens?  For  for happen?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F8D79-5A3B-FC8E-DC40-91AD68A6F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6" y="2049490"/>
            <a:ext cx="11586754" cy="471707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“To discipline, correct, or train with the goal of moral and spiritual improvement – understood as an act of love from God. Can include: rebukes, instruction, or  unpleasant circumstances with the ultimate purpose of purification and bringing the person to a more humble and obedient life.”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The aim is NOT to punish but to correct and refine, set spiritual safety boundaries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End result is a more peaceful and righteous life...restraining a horse – One commentary calls ‘chasten’ a gift from God.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444767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200</TotalTime>
  <Words>1207</Words>
  <Application>Microsoft Macintosh PowerPoint</Application>
  <PresentationFormat>Widescreen</PresentationFormat>
  <Paragraphs>109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system-ui</vt:lpstr>
      <vt:lpstr>Trebuchet MS</vt:lpstr>
      <vt:lpstr>Berlin</vt:lpstr>
      <vt:lpstr>Discipline vs Punishment</vt:lpstr>
      <vt:lpstr>Hebrews 12: 4 - 13</vt:lpstr>
      <vt:lpstr>PowerPoint Presentation</vt:lpstr>
      <vt:lpstr>PowerPoint Presentation</vt:lpstr>
      <vt:lpstr>Context: v1 - 3</vt:lpstr>
      <vt:lpstr>V 4 ...“you have not yet resisted to the point of  shedding your blood.”</vt:lpstr>
      <vt:lpstr>PowerPoint Presentation</vt:lpstr>
      <vt:lpstr>A father disciplines his children – same the  Father discipline us... </vt:lpstr>
      <vt:lpstr>?Chastens?  For  for happen?</vt:lpstr>
      <vt:lpstr>Boundaries are set to protect us not to punish us... Sometimes we feel like our ‘wings are clipped’ – can’t fly </vt:lpstr>
      <vt:lpstr>(V12 &amp; 13 written in medical terms)</vt:lpstr>
      <vt:lpstr>(V12 &amp; 13 written in medical terms)</vt:lpstr>
      <vt:lpstr>What do we see?...</vt:lpstr>
      <vt:lpstr>PowerPoint Presentation</vt:lpstr>
      <vt:lpstr>You decide...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 Smith</dc:creator>
  <cp:lastModifiedBy>JoAnn Smith</cp:lastModifiedBy>
  <cp:revision>5</cp:revision>
  <dcterms:created xsi:type="dcterms:W3CDTF">2025-11-07T19:54:56Z</dcterms:created>
  <dcterms:modified xsi:type="dcterms:W3CDTF">2025-11-07T23:15:08Z</dcterms:modified>
</cp:coreProperties>
</file>