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E87C32-3899-49CD-B43C-C56CB9F42BA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85A0B35-66DD-43F3-B7DD-454E64452C14}">
      <dgm:prSet custT="1"/>
      <dgm:spPr/>
      <dgm:t>
        <a:bodyPr/>
        <a:lstStyle/>
        <a:p>
          <a:r>
            <a:rPr lang="en-US" sz="2800" b="1" baseline="30000" dirty="0"/>
            <a:t>14 </a:t>
          </a:r>
          <a:r>
            <a:rPr lang="en-US" sz="2800" dirty="0"/>
            <a:t>Make every effort to live in peace with everyone and to be holy; without holiness no one will see the Lord. </a:t>
          </a:r>
        </a:p>
      </dgm:t>
    </dgm:pt>
    <dgm:pt modelId="{D26E9759-89CD-47B2-BA35-A302ECFB76D7}" type="parTrans" cxnId="{702B6ACE-AAF4-4BCD-890E-1663DB953716}">
      <dgm:prSet/>
      <dgm:spPr/>
      <dgm:t>
        <a:bodyPr/>
        <a:lstStyle/>
        <a:p>
          <a:endParaRPr lang="en-US"/>
        </a:p>
      </dgm:t>
    </dgm:pt>
    <dgm:pt modelId="{21A9B212-EBEA-4492-A1E8-302E77CD99DB}" type="sibTrans" cxnId="{702B6ACE-AAF4-4BCD-890E-1663DB953716}">
      <dgm:prSet/>
      <dgm:spPr/>
      <dgm:t>
        <a:bodyPr/>
        <a:lstStyle/>
        <a:p>
          <a:endParaRPr lang="en-US"/>
        </a:p>
      </dgm:t>
    </dgm:pt>
    <dgm:pt modelId="{298E6E8A-6BF0-4E18-9208-7F027B1EBD26}">
      <dgm:prSet/>
      <dgm:spPr/>
      <dgm:t>
        <a:bodyPr/>
        <a:lstStyle/>
        <a:p>
          <a:r>
            <a:rPr lang="en-US" b="1" baseline="30000" dirty="0"/>
            <a:t>15 </a:t>
          </a:r>
          <a:r>
            <a:rPr lang="en-US" dirty="0"/>
            <a:t>See to it that no one falls short of the grace of God and that no bitter root grows up to cause trouble and defile many.</a:t>
          </a:r>
        </a:p>
      </dgm:t>
    </dgm:pt>
    <dgm:pt modelId="{E1E1C0D4-3C29-451F-9A89-C7B12D00CCBC}" type="parTrans" cxnId="{74769E9E-5505-49CF-90ED-35027F447AD1}">
      <dgm:prSet/>
      <dgm:spPr/>
      <dgm:t>
        <a:bodyPr/>
        <a:lstStyle/>
        <a:p>
          <a:endParaRPr lang="en-US"/>
        </a:p>
      </dgm:t>
    </dgm:pt>
    <dgm:pt modelId="{087104BC-C04E-4762-B6FC-085A36688CCF}" type="sibTrans" cxnId="{74769E9E-5505-49CF-90ED-35027F447AD1}">
      <dgm:prSet/>
      <dgm:spPr/>
      <dgm:t>
        <a:bodyPr/>
        <a:lstStyle/>
        <a:p>
          <a:endParaRPr lang="en-US"/>
        </a:p>
      </dgm:t>
    </dgm:pt>
    <dgm:pt modelId="{4D6E6B62-DEED-4D9A-A51B-132D6D9C6373}">
      <dgm:prSet/>
      <dgm:spPr/>
      <dgm:t>
        <a:bodyPr/>
        <a:lstStyle/>
        <a:p>
          <a:r>
            <a:rPr lang="en-US" b="1" baseline="30000" dirty="0"/>
            <a:t>16 </a:t>
          </a:r>
          <a:r>
            <a:rPr lang="en-US" dirty="0"/>
            <a:t>See that no one is sexually immoral, or is godless like Esau, who for a single meal sold his inheritance rights as the oldest son.</a:t>
          </a:r>
        </a:p>
      </dgm:t>
    </dgm:pt>
    <dgm:pt modelId="{C715E438-1E52-4C72-94A7-02AFC8B9E940}" type="parTrans" cxnId="{A2D72AC6-2151-40FB-9AE1-CB9CFC1BEAF6}">
      <dgm:prSet/>
      <dgm:spPr/>
      <dgm:t>
        <a:bodyPr/>
        <a:lstStyle/>
        <a:p>
          <a:endParaRPr lang="en-US"/>
        </a:p>
      </dgm:t>
    </dgm:pt>
    <dgm:pt modelId="{E8656F78-4924-4CAF-A649-576624057BC7}" type="sibTrans" cxnId="{A2D72AC6-2151-40FB-9AE1-CB9CFC1BEAF6}">
      <dgm:prSet/>
      <dgm:spPr/>
      <dgm:t>
        <a:bodyPr/>
        <a:lstStyle/>
        <a:p>
          <a:endParaRPr lang="en-US"/>
        </a:p>
      </dgm:t>
    </dgm:pt>
    <dgm:pt modelId="{DD6C232E-E69B-465B-AB8B-479D4760AFB5}">
      <dgm:prSet/>
      <dgm:spPr/>
      <dgm:t>
        <a:bodyPr/>
        <a:lstStyle/>
        <a:p>
          <a:r>
            <a:rPr lang="en-US" b="1" baseline="30000" dirty="0"/>
            <a:t>17 </a:t>
          </a:r>
          <a:r>
            <a:rPr lang="en-US" dirty="0"/>
            <a:t>Afterward, as you know, when he wanted to inherit this blessing, he was rejected. Even though he sought the blessing with tears, he could not change what he had done.</a:t>
          </a:r>
        </a:p>
      </dgm:t>
    </dgm:pt>
    <dgm:pt modelId="{39009E8F-10FD-4E01-A92A-6CBF6589F296}" type="parTrans" cxnId="{C3DB8685-75CF-4A3C-9F3B-0D263B741863}">
      <dgm:prSet/>
      <dgm:spPr/>
      <dgm:t>
        <a:bodyPr/>
        <a:lstStyle/>
        <a:p>
          <a:endParaRPr lang="en-US"/>
        </a:p>
      </dgm:t>
    </dgm:pt>
    <dgm:pt modelId="{0B69B170-2BC3-45F3-A3B3-AF565B1CBCA5}" type="sibTrans" cxnId="{C3DB8685-75CF-4A3C-9F3B-0D263B741863}">
      <dgm:prSet/>
      <dgm:spPr/>
      <dgm:t>
        <a:bodyPr/>
        <a:lstStyle/>
        <a:p>
          <a:endParaRPr lang="en-US"/>
        </a:p>
      </dgm:t>
    </dgm:pt>
    <dgm:pt modelId="{D1658CFB-90AC-574A-B27C-7283EAFB54BD}" type="pres">
      <dgm:prSet presAssocID="{C8E87C32-3899-49CD-B43C-C56CB9F42BA7}" presName="linear" presStyleCnt="0">
        <dgm:presLayoutVars>
          <dgm:animLvl val="lvl"/>
          <dgm:resizeHandles val="exact"/>
        </dgm:presLayoutVars>
      </dgm:prSet>
      <dgm:spPr/>
    </dgm:pt>
    <dgm:pt modelId="{2BFFEF35-9EEC-884A-A5F4-8AE058570468}" type="pres">
      <dgm:prSet presAssocID="{785A0B35-66DD-43F3-B7DD-454E64452C14}" presName="parentText" presStyleLbl="node1" presStyleIdx="0" presStyleCnt="4">
        <dgm:presLayoutVars>
          <dgm:chMax val="0"/>
          <dgm:bulletEnabled val="1"/>
        </dgm:presLayoutVars>
      </dgm:prSet>
      <dgm:spPr/>
    </dgm:pt>
    <dgm:pt modelId="{B7027CD6-D531-6E45-B9BB-B0264B11B60C}" type="pres">
      <dgm:prSet presAssocID="{21A9B212-EBEA-4492-A1E8-302E77CD99DB}" presName="spacer" presStyleCnt="0"/>
      <dgm:spPr/>
    </dgm:pt>
    <dgm:pt modelId="{265DE70D-619E-6D4F-9F8F-BD1E80DF643E}" type="pres">
      <dgm:prSet presAssocID="{298E6E8A-6BF0-4E18-9208-7F027B1EBD26}" presName="parentText" presStyleLbl="node1" presStyleIdx="1" presStyleCnt="4">
        <dgm:presLayoutVars>
          <dgm:chMax val="0"/>
          <dgm:bulletEnabled val="1"/>
        </dgm:presLayoutVars>
      </dgm:prSet>
      <dgm:spPr/>
    </dgm:pt>
    <dgm:pt modelId="{22C9136A-5DEC-D549-B23D-7A1502972E01}" type="pres">
      <dgm:prSet presAssocID="{087104BC-C04E-4762-B6FC-085A36688CCF}" presName="spacer" presStyleCnt="0"/>
      <dgm:spPr/>
    </dgm:pt>
    <dgm:pt modelId="{5E03E6AD-A6FA-D442-B349-2723679838FD}" type="pres">
      <dgm:prSet presAssocID="{4D6E6B62-DEED-4D9A-A51B-132D6D9C6373}" presName="parentText" presStyleLbl="node1" presStyleIdx="2" presStyleCnt="4">
        <dgm:presLayoutVars>
          <dgm:chMax val="0"/>
          <dgm:bulletEnabled val="1"/>
        </dgm:presLayoutVars>
      </dgm:prSet>
      <dgm:spPr/>
    </dgm:pt>
    <dgm:pt modelId="{4BC41A15-D809-1840-A2D9-EFB310DB4083}" type="pres">
      <dgm:prSet presAssocID="{E8656F78-4924-4CAF-A649-576624057BC7}" presName="spacer" presStyleCnt="0"/>
      <dgm:spPr/>
    </dgm:pt>
    <dgm:pt modelId="{3FF31B4F-79CB-BE41-92BC-D58D357D7BE6}" type="pres">
      <dgm:prSet presAssocID="{DD6C232E-E69B-465B-AB8B-479D4760AFB5}" presName="parentText" presStyleLbl="node1" presStyleIdx="3" presStyleCnt="4">
        <dgm:presLayoutVars>
          <dgm:chMax val="0"/>
          <dgm:bulletEnabled val="1"/>
        </dgm:presLayoutVars>
      </dgm:prSet>
      <dgm:spPr/>
    </dgm:pt>
  </dgm:ptLst>
  <dgm:cxnLst>
    <dgm:cxn modelId="{2EEE350C-8F9D-034D-88E9-2F41C1A7DFD3}" type="presOf" srcId="{4D6E6B62-DEED-4D9A-A51B-132D6D9C6373}" destId="{5E03E6AD-A6FA-D442-B349-2723679838FD}" srcOrd="0" destOrd="0" presId="urn:microsoft.com/office/officeart/2005/8/layout/vList2"/>
    <dgm:cxn modelId="{FF8EB81D-9FD5-A448-923B-43EDB9978C6F}" type="presOf" srcId="{785A0B35-66DD-43F3-B7DD-454E64452C14}" destId="{2BFFEF35-9EEC-884A-A5F4-8AE058570468}" srcOrd="0" destOrd="0" presId="urn:microsoft.com/office/officeart/2005/8/layout/vList2"/>
    <dgm:cxn modelId="{A2557042-B7FB-964B-9459-762EE75CF4B8}" type="presOf" srcId="{DD6C232E-E69B-465B-AB8B-479D4760AFB5}" destId="{3FF31B4F-79CB-BE41-92BC-D58D357D7BE6}" srcOrd="0" destOrd="0" presId="urn:microsoft.com/office/officeart/2005/8/layout/vList2"/>
    <dgm:cxn modelId="{C3DB8685-75CF-4A3C-9F3B-0D263B741863}" srcId="{C8E87C32-3899-49CD-B43C-C56CB9F42BA7}" destId="{DD6C232E-E69B-465B-AB8B-479D4760AFB5}" srcOrd="3" destOrd="0" parTransId="{39009E8F-10FD-4E01-A92A-6CBF6589F296}" sibTransId="{0B69B170-2BC3-45F3-A3B3-AF565B1CBCA5}"/>
    <dgm:cxn modelId="{E5002298-B989-C94B-9302-71ECB0C0F6DB}" type="presOf" srcId="{298E6E8A-6BF0-4E18-9208-7F027B1EBD26}" destId="{265DE70D-619E-6D4F-9F8F-BD1E80DF643E}" srcOrd="0" destOrd="0" presId="urn:microsoft.com/office/officeart/2005/8/layout/vList2"/>
    <dgm:cxn modelId="{74769E9E-5505-49CF-90ED-35027F447AD1}" srcId="{C8E87C32-3899-49CD-B43C-C56CB9F42BA7}" destId="{298E6E8A-6BF0-4E18-9208-7F027B1EBD26}" srcOrd="1" destOrd="0" parTransId="{E1E1C0D4-3C29-451F-9A89-C7B12D00CCBC}" sibTransId="{087104BC-C04E-4762-B6FC-085A36688CCF}"/>
    <dgm:cxn modelId="{A2D72AC6-2151-40FB-9AE1-CB9CFC1BEAF6}" srcId="{C8E87C32-3899-49CD-B43C-C56CB9F42BA7}" destId="{4D6E6B62-DEED-4D9A-A51B-132D6D9C6373}" srcOrd="2" destOrd="0" parTransId="{C715E438-1E52-4C72-94A7-02AFC8B9E940}" sibTransId="{E8656F78-4924-4CAF-A649-576624057BC7}"/>
    <dgm:cxn modelId="{702B6ACE-AAF4-4BCD-890E-1663DB953716}" srcId="{C8E87C32-3899-49CD-B43C-C56CB9F42BA7}" destId="{785A0B35-66DD-43F3-B7DD-454E64452C14}" srcOrd="0" destOrd="0" parTransId="{D26E9759-89CD-47B2-BA35-A302ECFB76D7}" sibTransId="{21A9B212-EBEA-4492-A1E8-302E77CD99DB}"/>
    <dgm:cxn modelId="{BE2C05D6-6CE7-894E-A245-A37A33F975E1}" type="presOf" srcId="{C8E87C32-3899-49CD-B43C-C56CB9F42BA7}" destId="{D1658CFB-90AC-574A-B27C-7283EAFB54BD}" srcOrd="0" destOrd="0" presId="urn:microsoft.com/office/officeart/2005/8/layout/vList2"/>
    <dgm:cxn modelId="{07D0DD83-4445-1C4B-93DB-6FE43D8536E4}" type="presParOf" srcId="{D1658CFB-90AC-574A-B27C-7283EAFB54BD}" destId="{2BFFEF35-9EEC-884A-A5F4-8AE058570468}" srcOrd="0" destOrd="0" presId="urn:microsoft.com/office/officeart/2005/8/layout/vList2"/>
    <dgm:cxn modelId="{A02B6AB1-DD38-254B-99CF-C2355528ACAC}" type="presParOf" srcId="{D1658CFB-90AC-574A-B27C-7283EAFB54BD}" destId="{B7027CD6-D531-6E45-B9BB-B0264B11B60C}" srcOrd="1" destOrd="0" presId="urn:microsoft.com/office/officeart/2005/8/layout/vList2"/>
    <dgm:cxn modelId="{6E1DA6BC-801C-9E4C-B5E2-7AB897009214}" type="presParOf" srcId="{D1658CFB-90AC-574A-B27C-7283EAFB54BD}" destId="{265DE70D-619E-6D4F-9F8F-BD1E80DF643E}" srcOrd="2" destOrd="0" presId="urn:microsoft.com/office/officeart/2005/8/layout/vList2"/>
    <dgm:cxn modelId="{093DE143-F41F-3447-A8C9-D6EEC817824D}" type="presParOf" srcId="{D1658CFB-90AC-574A-B27C-7283EAFB54BD}" destId="{22C9136A-5DEC-D549-B23D-7A1502972E01}" srcOrd="3" destOrd="0" presId="urn:microsoft.com/office/officeart/2005/8/layout/vList2"/>
    <dgm:cxn modelId="{FDCE0E9D-92FE-D145-90B7-9D3811118569}" type="presParOf" srcId="{D1658CFB-90AC-574A-B27C-7283EAFB54BD}" destId="{5E03E6AD-A6FA-D442-B349-2723679838FD}" srcOrd="4" destOrd="0" presId="urn:microsoft.com/office/officeart/2005/8/layout/vList2"/>
    <dgm:cxn modelId="{01D1A5DC-E17C-6A46-A099-2D082885AF61}" type="presParOf" srcId="{D1658CFB-90AC-574A-B27C-7283EAFB54BD}" destId="{4BC41A15-D809-1840-A2D9-EFB310DB4083}" srcOrd="5" destOrd="0" presId="urn:microsoft.com/office/officeart/2005/8/layout/vList2"/>
    <dgm:cxn modelId="{DDE28E45-3CB7-DA4E-8024-5471D9987E0A}" type="presParOf" srcId="{D1658CFB-90AC-574A-B27C-7283EAFB54BD}" destId="{3FF31B4F-79CB-BE41-92BC-D58D357D7BE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FEF35-9EEC-884A-A5F4-8AE058570468}">
      <dsp:nvSpPr>
        <dsp:cNvPr id="0" name=""/>
        <dsp:cNvSpPr/>
      </dsp:nvSpPr>
      <dsp:spPr>
        <a:xfrm>
          <a:off x="0" y="20885"/>
          <a:ext cx="11639006" cy="148571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baseline="30000" dirty="0"/>
            <a:t>14 </a:t>
          </a:r>
          <a:r>
            <a:rPr lang="en-US" sz="2800" kern="1200" dirty="0"/>
            <a:t>Make every effort to live in peace with everyone and to be holy; without holiness no one will see the Lord. </a:t>
          </a:r>
        </a:p>
      </dsp:txBody>
      <dsp:txXfrm>
        <a:off x="72527" y="93412"/>
        <a:ext cx="11493952" cy="1340663"/>
      </dsp:txXfrm>
    </dsp:sp>
    <dsp:sp modelId="{265DE70D-619E-6D4F-9F8F-BD1E80DF643E}">
      <dsp:nvSpPr>
        <dsp:cNvPr id="0" name=""/>
        <dsp:cNvSpPr/>
      </dsp:nvSpPr>
      <dsp:spPr>
        <a:xfrm>
          <a:off x="0" y="1584362"/>
          <a:ext cx="11639006" cy="148571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baseline="30000" dirty="0"/>
            <a:t>15 </a:t>
          </a:r>
          <a:r>
            <a:rPr lang="en-US" sz="2700" kern="1200" dirty="0"/>
            <a:t>See to it that no one falls short of the grace of God and that no bitter root grows up to cause trouble and defile many.</a:t>
          </a:r>
        </a:p>
      </dsp:txBody>
      <dsp:txXfrm>
        <a:off x="72527" y="1656889"/>
        <a:ext cx="11493952" cy="1340663"/>
      </dsp:txXfrm>
    </dsp:sp>
    <dsp:sp modelId="{5E03E6AD-A6FA-D442-B349-2723679838FD}">
      <dsp:nvSpPr>
        <dsp:cNvPr id="0" name=""/>
        <dsp:cNvSpPr/>
      </dsp:nvSpPr>
      <dsp:spPr>
        <a:xfrm>
          <a:off x="0" y="3147839"/>
          <a:ext cx="11639006" cy="148571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baseline="30000" dirty="0"/>
            <a:t>16 </a:t>
          </a:r>
          <a:r>
            <a:rPr lang="en-US" sz="2700" kern="1200" dirty="0"/>
            <a:t>See that no one is sexually immoral, or is godless like Esau, who for a single meal sold his inheritance rights as the oldest son.</a:t>
          </a:r>
        </a:p>
      </dsp:txBody>
      <dsp:txXfrm>
        <a:off x="72527" y="3220366"/>
        <a:ext cx="11493952" cy="1340663"/>
      </dsp:txXfrm>
    </dsp:sp>
    <dsp:sp modelId="{3FF31B4F-79CB-BE41-92BC-D58D357D7BE6}">
      <dsp:nvSpPr>
        <dsp:cNvPr id="0" name=""/>
        <dsp:cNvSpPr/>
      </dsp:nvSpPr>
      <dsp:spPr>
        <a:xfrm>
          <a:off x="0" y="4711316"/>
          <a:ext cx="11639006" cy="148571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baseline="30000" dirty="0"/>
            <a:t>17 </a:t>
          </a:r>
          <a:r>
            <a:rPr lang="en-US" sz="2700" kern="1200" dirty="0"/>
            <a:t>Afterward, as you know, when he wanted to inherit this blessing, he was rejected. Even though he sought the blessing with tears, he could not change what he had done.</a:t>
          </a:r>
        </a:p>
      </dsp:txBody>
      <dsp:txXfrm>
        <a:off x="72527" y="4783843"/>
        <a:ext cx="11493952" cy="13406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D4050-37DD-08E9-0057-57F829A697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2FD33D-74E9-8B36-7FE9-99D897CA68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E0E431-ACCF-1637-99A1-554E071AAF1A}"/>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B98312BA-9BD8-B429-F580-D38CED73B1A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3C5F56-65C9-9059-D1D9-0828F75B7EA9}"/>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9182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D75C1-8C40-4B56-4A01-9A229CBDFD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539521-118D-0C0E-99E0-8B7174CF2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26F568-40F0-3CF7-E1C3-1FD8DF04163E}"/>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BA3BEDE0-2766-2E18-40C8-14121751B4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EBC968-89CD-8105-E7C8-C512BF0496F7}"/>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1082861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C7D0D3-B6BA-CB9F-F76A-298055667E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85834D-3BE5-5E59-EC6C-92AB58374D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1C71D1-C378-F815-E102-6E18F93122A9}"/>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6975B87C-C9B2-329A-E9F9-5DCDC632E3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77E0C1-C7C1-42B3-36A7-5D3B13D6CCC6}"/>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137711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C9712-44AA-92D2-0F11-03DA066F7D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390FFC-5457-A467-359A-DCEAEADE42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E851BE-8E79-1A0E-F98B-CDDD7451C6B7}"/>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D225647B-036B-EBB2-59D8-04CB3C6F606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D03388-F0D3-B5FB-494C-C97B5C2868D9}"/>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375103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13B28-C9E6-B282-5889-C531ABB257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74B5D5-32D2-1DB6-96E5-6CAC477416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8F7568-21FF-95F0-D404-1C4E153A5676}"/>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D60AC109-C38E-BA93-CE79-3B8892C73D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6EB22D-2A86-EF76-B8EC-F35BA2F220A1}"/>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281498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667F9-DF7E-30E1-932C-A98B8A6184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1A02B1-864A-FFA9-3879-C7425EBF25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77FDA6-6908-DBD0-790A-B23AC0E3C1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A4EB5A-2989-458E-DEC1-58EE5CF57615}"/>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6" name="Footer Placeholder 5">
            <a:extLst>
              <a:ext uri="{FF2B5EF4-FFF2-40B4-BE49-F238E27FC236}">
                <a16:creationId xmlns:a16="http://schemas.microsoft.com/office/drawing/2014/main" id="{B0BF21FA-3CD6-5438-495A-55D0AA4769C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DF29EF5-6FF3-5F80-7AD6-A47D0750F2C3}"/>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269036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3AB60-8185-7FD4-850E-C5ACEE3157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6096660-CFC8-2EAE-2F02-6FADD4ED76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46778D-2184-3AFF-0CC4-8265AF2AD4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DFFED6-DB25-0ECC-75FE-0D1ED93C9D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B3F3BB-0E1B-00D0-F752-6575161912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1556C2-0E22-853D-170E-0CCE1DE00E81}"/>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8" name="Footer Placeholder 7">
            <a:extLst>
              <a:ext uri="{FF2B5EF4-FFF2-40B4-BE49-F238E27FC236}">
                <a16:creationId xmlns:a16="http://schemas.microsoft.com/office/drawing/2014/main" id="{92FBDB20-30E4-8079-7076-1F6FC2B6DDA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EEDF79D-DC4C-49BC-67F2-36B2A18599B1}"/>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104419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46686-ADA1-B8E5-2F93-6DDB069E96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E5E044-3214-3633-B489-213AA6EE9447}"/>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4" name="Footer Placeholder 3">
            <a:extLst>
              <a:ext uri="{FF2B5EF4-FFF2-40B4-BE49-F238E27FC236}">
                <a16:creationId xmlns:a16="http://schemas.microsoft.com/office/drawing/2014/main" id="{DD03B7AB-C241-6D81-03DB-3583A551548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58D7BDE-B1A7-5397-4A27-5C41C9EFF4CD}"/>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3605357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98CCF0-E97D-E9ED-1013-72A946FECE13}"/>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3" name="Footer Placeholder 2">
            <a:extLst>
              <a:ext uri="{FF2B5EF4-FFF2-40B4-BE49-F238E27FC236}">
                <a16:creationId xmlns:a16="http://schemas.microsoft.com/office/drawing/2014/main" id="{67196CD7-F0E6-4687-F5B2-B32C12E380A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22A8B30-13C9-8D5D-6D11-5353410AF037}"/>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4230615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2CC3A-1906-A3BF-E035-FD7936595B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ED7E1B-15C6-2854-9D0C-A0ECAC265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E29101-6A70-A190-3C28-F3EECAE35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10BDD4-D351-E1CF-DEB3-25F62F5F9AD1}"/>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6" name="Footer Placeholder 5">
            <a:extLst>
              <a:ext uri="{FF2B5EF4-FFF2-40B4-BE49-F238E27FC236}">
                <a16:creationId xmlns:a16="http://schemas.microsoft.com/office/drawing/2014/main" id="{5FBEAA42-F60C-FEFF-D0AB-A7CA202A73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229B773-0F90-D3CF-67FA-ADDC2443B044}"/>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410247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956E7-637C-557B-0860-4CB7D5982A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7FE981-B124-50A0-BAA3-A3DE96011F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BF50B51-F647-9D16-ED2F-EE544217B5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9E0E21-9188-8E79-9F6F-2D786B7EF590}"/>
              </a:ext>
            </a:extLst>
          </p:cNvPr>
          <p:cNvSpPr>
            <a:spLocks noGrp="1"/>
          </p:cNvSpPr>
          <p:nvPr>
            <p:ph type="dt" sz="half" idx="10"/>
          </p:nvPr>
        </p:nvSpPr>
        <p:spPr/>
        <p:txBody>
          <a:bodyPr/>
          <a:lstStyle/>
          <a:p>
            <a:fld id="{9CC33EBD-4367-1E46-92AD-B3BAD6659B4B}" type="datetimeFigureOut">
              <a:rPr lang="en-US" smtClean="0"/>
              <a:t>11/14/25</a:t>
            </a:fld>
            <a:endParaRPr lang="en-US" dirty="0"/>
          </a:p>
        </p:txBody>
      </p:sp>
      <p:sp>
        <p:nvSpPr>
          <p:cNvPr id="6" name="Footer Placeholder 5">
            <a:extLst>
              <a:ext uri="{FF2B5EF4-FFF2-40B4-BE49-F238E27FC236}">
                <a16:creationId xmlns:a16="http://schemas.microsoft.com/office/drawing/2014/main" id="{7EE8C011-E915-B032-183E-7BD9CD0AF7D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792F380-CF40-BAD0-5B9E-0524D72F77AD}"/>
              </a:ext>
            </a:extLst>
          </p:cNvPr>
          <p:cNvSpPr>
            <a:spLocks noGrp="1"/>
          </p:cNvSpPr>
          <p:nvPr>
            <p:ph type="sldNum" sz="quarter" idx="12"/>
          </p:nvPr>
        </p:nvSpPr>
        <p:spPr/>
        <p:txBody>
          <a:bodyPr/>
          <a:lstStyle/>
          <a:p>
            <a:fld id="{A76E7547-84DF-244B-B9FF-65A1F616CE50}" type="slidenum">
              <a:rPr lang="en-US" smtClean="0"/>
              <a:t>‹#›</a:t>
            </a:fld>
            <a:endParaRPr lang="en-US" dirty="0"/>
          </a:p>
        </p:txBody>
      </p:sp>
    </p:spTree>
    <p:extLst>
      <p:ext uri="{BB962C8B-B14F-4D97-AF65-F5344CB8AC3E}">
        <p14:creationId xmlns:p14="http://schemas.microsoft.com/office/powerpoint/2010/main" val="78796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6E7C82-720A-B417-8B64-757D8340CC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6ABE27-8AD6-CF35-4962-30526FB11D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DA512-164B-CA03-A604-FCA6B3966E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CC33EBD-4367-1E46-92AD-B3BAD6659B4B}" type="datetimeFigureOut">
              <a:rPr lang="en-US" smtClean="0"/>
              <a:t>11/14/25</a:t>
            </a:fld>
            <a:endParaRPr lang="en-US" dirty="0"/>
          </a:p>
        </p:txBody>
      </p:sp>
      <p:sp>
        <p:nvSpPr>
          <p:cNvPr id="5" name="Footer Placeholder 4">
            <a:extLst>
              <a:ext uri="{FF2B5EF4-FFF2-40B4-BE49-F238E27FC236}">
                <a16:creationId xmlns:a16="http://schemas.microsoft.com/office/drawing/2014/main" id="{A10F5447-69C4-A291-25BD-972EB10AD8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5573526B-B83B-8DD4-2B2B-BC93F0135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6E7547-84DF-244B-B9FF-65A1F616CE50}" type="slidenum">
              <a:rPr lang="en-US" smtClean="0"/>
              <a:t>‹#›</a:t>
            </a:fld>
            <a:endParaRPr lang="en-US" dirty="0"/>
          </a:p>
        </p:txBody>
      </p:sp>
    </p:spTree>
    <p:extLst>
      <p:ext uri="{BB962C8B-B14F-4D97-AF65-F5344CB8AC3E}">
        <p14:creationId xmlns:p14="http://schemas.microsoft.com/office/powerpoint/2010/main" val="306365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E7E390-1B25-080D-6F32-1D5BFCA141AA}"/>
              </a:ext>
            </a:extLst>
          </p:cNvPr>
          <p:cNvSpPr>
            <a:spLocks noGrp="1"/>
          </p:cNvSpPr>
          <p:nvPr>
            <p:ph type="ctrTitle"/>
          </p:nvPr>
        </p:nvSpPr>
        <p:spPr>
          <a:xfrm>
            <a:off x="1155556" y="4549143"/>
            <a:ext cx="4748855" cy="1663496"/>
          </a:xfrm>
        </p:spPr>
        <p:txBody>
          <a:bodyPr anchor="t">
            <a:normAutofit/>
          </a:bodyPr>
          <a:lstStyle/>
          <a:p>
            <a:r>
              <a:rPr lang="en-US" sz="4800" dirty="0">
                <a:solidFill>
                  <a:schemeClr val="bg1"/>
                </a:solidFill>
              </a:rPr>
              <a:t>Hebrews 12: 14 - 29 </a:t>
            </a:r>
          </a:p>
        </p:txBody>
      </p:sp>
      <p:sp>
        <p:nvSpPr>
          <p:cNvPr id="11" name="Rectangle 10">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close up of a fire&#10;&#10;AI-generated content may be incorrect.">
            <a:extLst>
              <a:ext uri="{FF2B5EF4-FFF2-40B4-BE49-F238E27FC236}">
                <a16:creationId xmlns:a16="http://schemas.microsoft.com/office/drawing/2014/main" id="{3F2B7E95-6E7D-6B50-D093-DEC92E93BDA3}"/>
              </a:ext>
            </a:extLst>
          </p:cNvPr>
          <p:cNvPicPr>
            <a:picLocks noChangeAspect="1"/>
          </p:cNvPicPr>
          <p:nvPr/>
        </p:nvPicPr>
        <p:blipFill>
          <a:blip r:embed="rId2"/>
          <a:srcRect t="8262" b="19354"/>
          <a:stretch>
            <a:fillRect/>
          </a:stretch>
        </p:blipFill>
        <p:spPr>
          <a:xfrm>
            <a:off x="1155556" y="637762"/>
            <a:ext cx="9889765" cy="3579308"/>
          </a:xfrm>
          <a:prstGeom prst="rect">
            <a:avLst/>
          </a:prstGeom>
        </p:spPr>
      </p:pic>
      <p:sp>
        <p:nvSpPr>
          <p:cNvPr id="13" name="Rectangle 12">
            <a:extLst>
              <a:ext uri="{FF2B5EF4-FFF2-40B4-BE49-F238E27FC236}">
                <a16:creationId xmlns:a16="http://schemas.microsoft.com/office/drawing/2014/main" id="{6832F003-FCA6-4CFB-A2EA-308F3AA25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4420" y="4549143"/>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53060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0826F0E6-3CF8-2014-CBA9-A33DF407853C}"/>
              </a:ext>
            </a:extLst>
          </p:cNvPr>
          <p:cNvGraphicFramePr>
            <a:graphicFrameLocks noGrp="1"/>
          </p:cNvGraphicFramePr>
          <p:nvPr>
            <p:ph idx="1"/>
            <p:extLst>
              <p:ext uri="{D42A27DB-BD31-4B8C-83A1-F6EECF244321}">
                <p14:modId xmlns:p14="http://schemas.microsoft.com/office/powerpoint/2010/main" val="1671920199"/>
              </p:ext>
            </p:extLst>
          </p:nvPr>
        </p:nvGraphicFramePr>
        <p:xfrm>
          <a:off x="339634" y="391886"/>
          <a:ext cx="11639006" cy="6217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249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03AF1C04-3FEF-41BD-BB84-2F263765B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E56E71F1-5A87-4A96-B42F-2DFA1B766B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3" name="Color Cover">
              <a:extLst>
                <a:ext uri="{FF2B5EF4-FFF2-40B4-BE49-F238E27FC236}">
                  <a16:creationId xmlns:a16="http://schemas.microsoft.com/office/drawing/2014/main" id="{CF5215DD-02E8-49F2-8F73-D509B6A02B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Cover">
              <a:extLst>
                <a:ext uri="{FF2B5EF4-FFF2-40B4-BE49-F238E27FC236}">
                  <a16:creationId xmlns:a16="http://schemas.microsoft.com/office/drawing/2014/main" id="{8E743EB7-3A15-4D51-A603-1F3C290AAD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C733FE3C-12C4-4FA2-A795-87D2F6776A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7" name="Color">
              <a:extLst>
                <a:ext uri="{FF2B5EF4-FFF2-40B4-BE49-F238E27FC236}">
                  <a16:creationId xmlns:a16="http://schemas.microsoft.com/office/drawing/2014/main" id="{66F1E4BF-D491-4254-81A6-5119D1672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Color">
              <a:extLst>
                <a:ext uri="{FF2B5EF4-FFF2-40B4-BE49-F238E27FC236}">
                  <a16:creationId xmlns:a16="http://schemas.microsoft.com/office/drawing/2014/main" id="{98C6C0CF-E3BD-4627-9DDF-246EAF2D4C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icture 4" descr="A rotten apple with a red and yellow color&#10;&#10;AI-generated content may be incorrect.">
            <a:extLst>
              <a:ext uri="{FF2B5EF4-FFF2-40B4-BE49-F238E27FC236}">
                <a16:creationId xmlns:a16="http://schemas.microsoft.com/office/drawing/2014/main" id="{D9A81E29-3076-EF1B-0E1E-1D8C716F9AC2}"/>
              </a:ext>
            </a:extLst>
          </p:cNvPr>
          <p:cNvPicPr>
            <a:picLocks noChangeAspect="1"/>
          </p:cNvPicPr>
          <p:nvPr/>
        </p:nvPicPr>
        <p:blipFill>
          <a:blip r:embed="rId2"/>
          <a:srcRect l="10370" r="7483" b="-2"/>
          <a:stretch>
            <a:fillRect/>
          </a:stretch>
        </p:blipFill>
        <p:spPr>
          <a:xfrm>
            <a:off x="9188808" y="4366298"/>
            <a:ext cx="2714561" cy="2215581"/>
          </a:xfrm>
          <a:prstGeom prst="rect">
            <a:avLst/>
          </a:prstGeom>
        </p:spPr>
      </p:pic>
      <p:grpSp>
        <p:nvGrpSpPr>
          <p:cNvPr id="20" name="Group 19">
            <a:extLst>
              <a:ext uri="{FF2B5EF4-FFF2-40B4-BE49-F238E27FC236}">
                <a16:creationId xmlns:a16="http://schemas.microsoft.com/office/drawing/2014/main" id="{0C2B5F12-8A82-4A59-9400-3164CBF47F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52" cy="6858000"/>
            <a:chOff x="0" y="0"/>
            <a:chExt cx="12188952" cy="6858000"/>
          </a:xfrm>
        </p:grpSpPr>
        <p:sp>
          <p:nvSpPr>
            <p:cNvPr id="21" name="Freeform: Shape 20">
              <a:extLst>
                <a:ext uri="{FF2B5EF4-FFF2-40B4-BE49-F238E27FC236}">
                  <a16:creationId xmlns:a16="http://schemas.microsoft.com/office/drawing/2014/main" id="{574BC7CB-EC69-421D-B286-57CAFE86DC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82D86EA2-D090-4E0C-B153-3ECE913115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4AC29764-D054-4F76-9FE5-49811EDB6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4D9BB18B-7B57-4D1E-B87E-D2A7214F7C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C0A98EF1-1185-4EFF-A3C0-25DEBE8CD9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ACDA8723-DE3F-48D0-8822-0269EE207A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22B072E5-03AC-4D0A-A767-43EFB55BED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F75DD345-0663-98C6-C965-5FC390779DA0}"/>
              </a:ext>
            </a:extLst>
          </p:cNvPr>
          <p:cNvSpPr>
            <a:spLocks noGrp="1"/>
          </p:cNvSpPr>
          <p:nvPr>
            <p:ph type="title"/>
          </p:nvPr>
        </p:nvSpPr>
        <p:spPr>
          <a:xfrm>
            <a:off x="786046" y="582354"/>
            <a:ext cx="10596282" cy="1359672"/>
          </a:xfrm>
        </p:spPr>
        <p:txBody>
          <a:bodyPr anchor="b">
            <a:normAutofit/>
          </a:bodyPr>
          <a:lstStyle/>
          <a:p>
            <a:r>
              <a:rPr lang="en-US" sz="2800" b="1" baseline="30000" dirty="0">
                <a:solidFill>
                  <a:schemeClr val="bg1"/>
                </a:solidFill>
              </a:rPr>
              <a:t>15 </a:t>
            </a:r>
            <a:r>
              <a:rPr lang="en-US" sz="2800" dirty="0">
                <a:solidFill>
                  <a:schemeClr val="bg1"/>
                </a:solidFill>
              </a:rPr>
              <a:t>See to it that no one falls short of the grace of God and that no bitter root grows up to cause trouble and defile many.</a:t>
            </a:r>
            <a:br>
              <a:rPr lang="en-US" sz="2800" dirty="0">
                <a:solidFill>
                  <a:schemeClr val="bg1"/>
                </a:solidFill>
              </a:rPr>
            </a:br>
            <a:endParaRPr lang="en-US" sz="2800" dirty="0">
              <a:solidFill>
                <a:schemeClr val="bg1"/>
              </a:solidFill>
            </a:endParaRPr>
          </a:p>
        </p:txBody>
      </p:sp>
      <p:sp>
        <p:nvSpPr>
          <p:cNvPr id="3" name="Content Placeholder 2">
            <a:extLst>
              <a:ext uri="{FF2B5EF4-FFF2-40B4-BE49-F238E27FC236}">
                <a16:creationId xmlns:a16="http://schemas.microsoft.com/office/drawing/2014/main" id="{7A6044EA-8745-6C19-89FC-7CF8031419EA}"/>
              </a:ext>
            </a:extLst>
          </p:cNvPr>
          <p:cNvSpPr>
            <a:spLocks noGrp="1"/>
          </p:cNvSpPr>
          <p:nvPr>
            <p:ph idx="1"/>
          </p:nvPr>
        </p:nvSpPr>
        <p:spPr>
          <a:xfrm>
            <a:off x="608643" y="1585269"/>
            <a:ext cx="10732843" cy="4096959"/>
          </a:xfrm>
        </p:spPr>
        <p:txBody>
          <a:bodyPr anchor="t">
            <a:noAutofit/>
          </a:bodyPr>
          <a:lstStyle/>
          <a:p>
            <a:pPr marL="0" indent="0">
              <a:buNone/>
            </a:pPr>
            <a:r>
              <a:rPr lang="en-US" dirty="0">
                <a:solidFill>
                  <a:schemeClr val="bg1"/>
                </a:solidFill>
              </a:rPr>
              <a:t>“See to it...” = As believers, we are responsible to care and to act... encourage each other by words and deeds – when you see a brother or sister have wrong attitude or behavior – approach each other with care and help bring back to right path</a:t>
            </a:r>
          </a:p>
          <a:p>
            <a:pPr marL="0" indent="0">
              <a:buNone/>
            </a:pPr>
            <a:endParaRPr lang="en-US" dirty="0">
              <a:solidFill>
                <a:schemeClr val="bg1"/>
              </a:solidFill>
            </a:endParaRPr>
          </a:p>
          <a:p>
            <a:pPr marL="0" indent="0">
              <a:buNone/>
            </a:pPr>
            <a:r>
              <a:rPr lang="en-US" dirty="0">
                <a:solidFill>
                  <a:schemeClr val="bg1"/>
                </a:solidFill>
              </a:rPr>
              <a:t>“no bitter root...” = Deut. 29:18 says ‘turning away from the Lord produces a bitter poisonous root that produces a </a:t>
            </a:r>
          </a:p>
          <a:p>
            <a:pPr marL="0" indent="0">
              <a:buNone/>
            </a:pPr>
            <a:r>
              <a:rPr lang="en-US" dirty="0">
                <a:solidFill>
                  <a:schemeClr val="bg1"/>
                </a:solidFill>
              </a:rPr>
              <a:t>poisonous fruit that spreads and poisons the whole </a:t>
            </a:r>
          </a:p>
          <a:p>
            <a:pPr marL="0" indent="0">
              <a:buNone/>
            </a:pPr>
            <a:r>
              <a:rPr lang="en-US" dirty="0">
                <a:solidFill>
                  <a:schemeClr val="bg1"/>
                </a:solidFill>
              </a:rPr>
              <a:t>body’ – think of a rotten apple left in a basket...</a:t>
            </a:r>
          </a:p>
          <a:p>
            <a:pPr marL="0" indent="0">
              <a:buNone/>
            </a:pPr>
            <a:r>
              <a:rPr lang="en-US" dirty="0">
                <a:solidFill>
                  <a:schemeClr val="bg1"/>
                </a:solidFill>
              </a:rPr>
              <a:t>‘bitter root’ = idolatry, something (attitude, etc.) </a:t>
            </a:r>
          </a:p>
          <a:p>
            <a:pPr marL="0" indent="0">
              <a:buNone/>
            </a:pPr>
            <a:r>
              <a:rPr lang="en-US" dirty="0"/>
              <a:t>we go to in heart instead of to the Lord...</a:t>
            </a:r>
          </a:p>
        </p:txBody>
      </p:sp>
    </p:spTree>
    <p:extLst>
      <p:ext uri="{BB962C8B-B14F-4D97-AF65-F5344CB8AC3E}">
        <p14:creationId xmlns:p14="http://schemas.microsoft.com/office/powerpoint/2010/main" val="326284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95990"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16289A-C91C-F1E3-27CF-5404742D666F}"/>
              </a:ext>
            </a:extLst>
          </p:cNvPr>
          <p:cNvSpPr>
            <a:spLocks noGrp="1"/>
          </p:cNvSpPr>
          <p:nvPr>
            <p:ph type="title"/>
          </p:nvPr>
        </p:nvSpPr>
        <p:spPr>
          <a:xfrm>
            <a:off x="290276" y="4441192"/>
            <a:ext cx="5486399" cy="2082846"/>
          </a:xfrm>
        </p:spPr>
        <p:txBody>
          <a:bodyPr vert="horz" lIns="91440" tIns="45720" rIns="91440" bIns="45720" rtlCol="0" anchor="t">
            <a:noAutofit/>
          </a:bodyPr>
          <a:lstStyle/>
          <a:p>
            <a:r>
              <a:rPr lang="en-US" sz="3200" b="1" baseline="30000" dirty="0">
                <a:solidFill>
                  <a:schemeClr val="bg1"/>
                </a:solidFill>
              </a:rPr>
              <a:t>16 </a:t>
            </a:r>
            <a:r>
              <a:rPr lang="en-US" sz="3200" dirty="0">
                <a:solidFill>
                  <a:schemeClr val="bg1"/>
                </a:solidFill>
              </a:rPr>
              <a:t>See that no one is sexually immoral, or is godless like Esau, who for a single meal sold his inheritance rights as the oldest son.</a:t>
            </a:r>
            <a:br>
              <a:rPr lang="en-US" sz="3200" dirty="0">
                <a:solidFill>
                  <a:schemeClr val="bg1"/>
                </a:solidFill>
              </a:rPr>
            </a:br>
            <a:endParaRPr lang="en-US" sz="3200" dirty="0">
              <a:solidFill>
                <a:schemeClr val="bg1"/>
              </a:solidFill>
            </a:endParaRPr>
          </a:p>
        </p:txBody>
      </p:sp>
      <p:sp>
        <p:nvSpPr>
          <p:cNvPr id="13" name="Rectangle 12">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AB6EBF71-60A3-77EB-ED42-2C4845A20779}"/>
              </a:ext>
            </a:extLst>
          </p:cNvPr>
          <p:cNvPicPr>
            <a:picLocks noGrp="1" noChangeAspect="1"/>
          </p:cNvPicPr>
          <p:nvPr>
            <p:ph sz="half" idx="1"/>
          </p:nvPr>
        </p:nvPicPr>
        <p:blipFill>
          <a:blip r:embed="rId2"/>
          <a:srcRect t="4898" b="22718"/>
          <a:stretch>
            <a:fillRect/>
          </a:stretch>
        </p:blipFill>
        <p:spPr>
          <a:xfrm>
            <a:off x="322730" y="637762"/>
            <a:ext cx="5486399" cy="3579308"/>
          </a:xfrm>
          <a:prstGeom prst="rect">
            <a:avLst/>
          </a:prstGeom>
        </p:spPr>
      </p:pic>
      <p:sp>
        <p:nvSpPr>
          <p:cNvPr id="15" name="Rectangle 14">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4650" y="4544112"/>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ED50D2C5-6E47-8709-6D7E-597A2504D9A8}"/>
              </a:ext>
            </a:extLst>
          </p:cNvPr>
          <p:cNvSpPr>
            <a:spLocks noGrp="1"/>
          </p:cNvSpPr>
          <p:nvPr>
            <p:ph sz="half" idx="2"/>
          </p:nvPr>
        </p:nvSpPr>
        <p:spPr>
          <a:xfrm>
            <a:off x="6250572" y="18735"/>
            <a:ext cx="5786845" cy="6505303"/>
          </a:xfrm>
        </p:spPr>
        <p:txBody>
          <a:bodyPr vert="horz" lIns="91440" tIns="45720" rIns="91440" bIns="45720" rtlCol="0">
            <a:normAutofit/>
          </a:bodyPr>
          <a:lstStyle/>
          <a:p>
            <a:pPr marL="0" indent="0" algn="ctr">
              <a:buNone/>
            </a:pPr>
            <a:r>
              <a:rPr lang="en-US" dirty="0"/>
              <a:t>Immediate gratification vs Disciplined denial</a:t>
            </a:r>
          </a:p>
          <a:p>
            <a:r>
              <a:rPr lang="en-US" dirty="0"/>
              <a:t>Birthright = the sacred becomes profane</a:t>
            </a:r>
          </a:p>
          <a:p>
            <a:r>
              <a:rPr lang="en-US" dirty="0"/>
              <a:t>The Heir = receive 2/3 of everything left; became ‘Chieftain’ of clan; recipient of the Covenant and God’s promises to Abraham; the lineage of Jesus would be through his bloodline-sold for bowl of soup</a:t>
            </a:r>
          </a:p>
          <a:p>
            <a:endParaRPr lang="en-US" dirty="0"/>
          </a:p>
          <a:p>
            <a:r>
              <a:rPr lang="en-US" baseline="30000" dirty="0"/>
              <a:t>17 </a:t>
            </a:r>
            <a:r>
              <a:rPr lang="en-US" dirty="0"/>
              <a:t>...begged for it back with tears ... But could not change what he had done – </a:t>
            </a:r>
          </a:p>
          <a:p>
            <a:pPr marL="0" indent="0" algn="ctr">
              <a:buNone/>
            </a:pPr>
            <a:r>
              <a:rPr lang="en-US" b="1" dirty="0"/>
              <a:t>Consequences</a:t>
            </a:r>
            <a:endParaRPr lang="en-US" b="1" baseline="30000" dirty="0"/>
          </a:p>
        </p:txBody>
      </p:sp>
      <p:sp>
        <p:nvSpPr>
          <p:cNvPr id="7" name="TextBox 6">
            <a:extLst>
              <a:ext uri="{FF2B5EF4-FFF2-40B4-BE49-F238E27FC236}">
                <a16:creationId xmlns:a16="http://schemas.microsoft.com/office/drawing/2014/main" id="{9F1D0CDC-F54B-1BE3-11F4-16C2F7EFFF99}"/>
              </a:ext>
            </a:extLst>
          </p:cNvPr>
          <p:cNvSpPr txBox="1"/>
          <p:nvPr/>
        </p:nvSpPr>
        <p:spPr>
          <a:xfrm>
            <a:off x="3513908" y="2508069"/>
            <a:ext cx="2063931" cy="584775"/>
          </a:xfrm>
          <a:prstGeom prst="rect">
            <a:avLst/>
          </a:prstGeom>
          <a:noFill/>
        </p:spPr>
        <p:txBody>
          <a:bodyPr wrap="square" rtlCol="0">
            <a:spAutoFit/>
          </a:bodyPr>
          <a:lstStyle/>
          <a:p>
            <a:r>
              <a:rPr lang="en-US" sz="3200" dirty="0"/>
              <a:t>Gen 25</a:t>
            </a:r>
          </a:p>
        </p:txBody>
      </p:sp>
    </p:spTree>
    <p:extLst>
      <p:ext uri="{BB962C8B-B14F-4D97-AF65-F5344CB8AC3E}">
        <p14:creationId xmlns:p14="http://schemas.microsoft.com/office/powerpoint/2010/main" val="1459527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4" name="Rectangle 23">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4F96F0-F666-6155-D13D-349597513ABB}"/>
              </a:ext>
            </a:extLst>
          </p:cNvPr>
          <p:cNvSpPr>
            <a:spLocks noGrp="1"/>
          </p:cNvSpPr>
          <p:nvPr>
            <p:ph type="title"/>
          </p:nvPr>
        </p:nvSpPr>
        <p:spPr>
          <a:xfrm>
            <a:off x="0" y="1058091"/>
            <a:ext cx="6776468" cy="1332410"/>
          </a:xfrm>
        </p:spPr>
        <p:txBody>
          <a:bodyPr vert="horz" lIns="91440" tIns="45720" rIns="91440" bIns="45720" rtlCol="0" anchor="ctr">
            <a:noAutofit/>
          </a:bodyPr>
          <a:lstStyle/>
          <a:p>
            <a:r>
              <a:rPr lang="en-US" sz="2400" b="1" baseline="30000" dirty="0"/>
              <a:t>18 </a:t>
            </a:r>
            <a:r>
              <a:rPr lang="en-US" sz="2400" dirty="0"/>
              <a:t>You have not come to a mountain that cannot be touched and that is burning with fire; to darkness, gloom and storm; </a:t>
            </a:r>
            <a:r>
              <a:rPr lang="en-US" sz="2400" b="1" baseline="30000" dirty="0"/>
              <a:t>19 </a:t>
            </a:r>
            <a:r>
              <a:rPr lang="en-US" sz="2400" dirty="0"/>
              <a:t>to a trumpet blast or to such a voice speaking words that those who heard it begged that no further word be spoken to them,</a:t>
            </a:r>
            <a:r>
              <a:rPr lang="en-US" sz="2400" b="1" baseline="30000" dirty="0"/>
              <a:t>20 </a:t>
            </a:r>
            <a:r>
              <a:rPr lang="en-US" sz="2400" dirty="0"/>
              <a:t>because they could not bear what was commanded: “If even an animal touches the mountain, it must be stoned to death.”  </a:t>
            </a:r>
            <a:r>
              <a:rPr lang="en-US" sz="2400" b="1" baseline="30000" dirty="0"/>
              <a:t>21 </a:t>
            </a:r>
            <a:r>
              <a:rPr lang="en-US" sz="2400" dirty="0"/>
              <a:t>The sight was so terrifying that Moses said, “I am trembling with fear.”</a:t>
            </a:r>
          </a:p>
        </p:txBody>
      </p:sp>
      <p:sp>
        <p:nvSpPr>
          <p:cNvPr id="4" name="Content Placeholder 3">
            <a:extLst>
              <a:ext uri="{FF2B5EF4-FFF2-40B4-BE49-F238E27FC236}">
                <a16:creationId xmlns:a16="http://schemas.microsoft.com/office/drawing/2014/main" id="{56C7423A-130A-FC6D-3100-9B1FA23B053A}"/>
              </a:ext>
            </a:extLst>
          </p:cNvPr>
          <p:cNvSpPr>
            <a:spLocks noGrp="1"/>
          </p:cNvSpPr>
          <p:nvPr>
            <p:ph sz="half" idx="2"/>
          </p:nvPr>
        </p:nvSpPr>
        <p:spPr>
          <a:xfrm>
            <a:off x="145231" y="3429000"/>
            <a:ext cx="6479177" cy="3265714"/>
          </a:xfrm>
        </p:spPr>
        <p:txBody>
          <a:bodyPr vert="horz" lIns="91440" tIns="45720" rIns="91440" bIns="45720" rtlCol="0" anchor="t">
            <a:normAutofit fontScale="92500" lnSpcReduction="20000"/>
          </a:bodyPr>
          <a:lstStyle/>
          <a:p>
            <a:r>
              <a:rPr lang="en-US" sz="2600" dirty="0"/>
              <a:t>Deut. 9 and Exodus 19</a:t>
            </a:r>
          </a:p>
          <a:p>
            <a:r>
              <a:rPr lang="en-US" sz="2600" dirty="0"/>
              <a:t>Mount Horeb and Mount Sinia are same</a:t>
            </a:r>
          </a:p>
          <a:p>
            <a:r>
              <a:rPr lang="en-US" sz="2600" dirty="0"/>
              <a:t>Where God met with Moses and wrote the 10 Commandments</a:t>
            </a:r>
          </a:p>
          <a:p>
            <a:r>
              <a:rPr lang="en-US" sz="2600" dirty="0"/>
              <a:t>Where Israelites built a golden calf and worshipped it – Moses threw down 10 Commandments</a:t>
            </a:r>
          </a:p>
          <a:p>
            <a:r>
              <a:rPr lang="en-US" sz="2600" dirty="0"/>
              <a:t>Anything/anyone who touched the mountain was killed – God’s holiness too powerful and pure...</a:t>
            </a:r>
          </a:p>
          <a:p>
            <a:endParaRPr lang="en-US" dirty="0"/>
          </a:p>
        </p:txBody>
      </p:sp>
      <p:pic>
        <p:nvPicPr>
          <p:cNvPr id="5" name="Content Placeholder 4" descr="A map of the bible&#10;&#10;AI-generated content may be incorrect.">
            <a:extLst>
              <a:ext uri="{FF2B5EF4-FFF2-40B4-BE49-F238E27FC236}">
                <a16:creationId xmlns:a16="http://schemas.microsoft.com/office/drawing/2014/main" id="{BB43FE7E-51D7-25E1-8E33-B82270319E0A}"/>
              </a:ext>
            </a:extLst>
          </p:cNvPr>
          <p:cNvPicPr>
            <a:picLocks noGrp="1" noChangeAspect="1"/>
          </p:cNvPicPr>
          <p:nvPr>
            <p:ph sz="half" idx="1"/>
          </p:nvPr>
        </p:nvPicPr>
        <p:blipFill>
          <a:blip r:embed="rId2"/>
          <a:srcRect l="10608" r="403"/>
          <a:stretch>
            <a:fillRect/>
          </a:stretch>
        </p:blipFill>
        <p:spPr>
          <a:xfrm>
            <a:off x="6783295" y="1"/>
            <a:ext cx="5415530" cy="6858000"/>
          </a:xfrm>
          <a:prstGeom prst="rect">
            <a:avLst/>
          </a:prstGeom>
        </p:spPr>
      </p:pic>
    </p:spTree>
    <p:extLst>
      <p:ext uri="{BB962C8B-B14F-4D97-AF65-F5344CB8AC3E}">
        <p14:creationId xmlns:p14="http://schemas.microsoft.com/office/powerpoint/2010/main" val="2842258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28A55C-C6E6-1259-054B-64DE60090A6D}"/>
              </a:ext>
            </a:extLst>
          </p:cNvPr>
          <p:cNvSpPr>
            <a:spLocks noGrp="1"/>
          </p:cNvSpPr>
          <p:nvPr>
            <p:ph type="title"/>
          </p:nvPr>
        </p:nvSpPr>
        <p:spPr>
          <a:xfrm>
            <a:off x="5225144" y="143692"/>
            <a:ext cx="6797038" cy="2910080"/>
          </a:xfrm>
        </p:spPr>
        <p:txBody>
          <a:bodyPr vert="horz" lIns="91440" tIns="45720" rIns="91440" bIns="45720" rtlCol="0" anchor="t">
            <a:noAutofit/>
          </a:bodyPr>
          <a:lstStyle/>
          <a:p>
            <a:r>
              <a:rPr lang="en-US" sz="2400" b="1" baseline="30000" dirty="0"/>
              <a:t>22 </a:t>
            </a:r>
            <a:r>
              <a:rPr lang="en-US" sz="2400" dirty="0"/>
              <a:t>But you have come to Mount Zion, to the city of the living God, the heavenly Jerusalem. You have come to thousands upon thousands of angels in joyful assembly, </a:t>
            </a:r>
            <a:r>
              <a:rPr lang="en-US" sz="2400" b="1" baseline="30000" dirty="0"/>
              <a:t>23 </a:t>
            </a:r>
            <a:r>
              <a:rPr lang="en-US" sz="2400" dirty="0"/>
              <a:t>to the church of the firstborn, whose names are written in heaven. You have come to God, the Judge of all, to the spirits of the righteous made perfect, </a:t>
            </a:r>
            <a:r>
              <a:rPr lang="en-US" sz="2400" b="1" baseline="30000" dirty="0"/>
              <a:t>24 </a:t>
            </a:r>
            <a:r>
              <a:rPr lang="en-US" sz="2400" dirty="0"/>
              <a:t>to Jesus the mediator of a new covenant, and to the sprinkled blood that speaks a better word than the blood of Abel.</a:t>
            </a:r>
            <a:endParaRPr lang="en-US" sz="2400" kern="1200" dirty="0">
              <a:solidFill>
                <a:schemeClr val="tx1"/>
              </a:solidFill>
              <a:latin typeface="+mj-lt"/>
              <a:ea typeface="+mj-ea"/>
              <a:cs typeface="+mj-cs"/>
            </a:endParaRPr>
          </a:p>
        </p:txBody>
      </p:sp>
      <p:pic>
        <p:nvPicPr>
          <p:cNvPr id="5" name="Content Placeholder 4" descr="A map of the old testament&#10;&#10;AI-generated content may be incorrect.">
            <a:extLst>
              <a:ext uri="{FF2B5EF4-FFF2-40B4-BE49-F238E27FC236}">
                <a16:creationId xmlns:a16="http://schemas.microsoft.com/office/drawing/2014/main" id="{265DF65E-77BA-0389-ADBE-BA9700B02E81}"/>
              </a:ext>
            </a:extLst>
          </p:cNvPr>
          <p:cNvPicPr>
            <a:picLocks noGrp="1" noChangeAspect="1"/>
          </p:cNvPicPr>
          <p:nvPr>
            <p:ph sz="half" idx="1"/>
          </p:nvPr>
        </p:nvPicPr>
        <p:blipFill>
          <a:blip r:embed="rId2"/>
          <a:stretch>
            <a:fillRect/>
          </a:stretch>
        </p:blipFill>
        <p:spPr>
          <a:xfrm>
            <a:off x="169818" y="391887"/>
            <a:ext cx="4885508" cy="5865222"/>
          </a:xfrm>
          <a:prstGeom prst="rect">
            <a:avLst/>
          </a:prstGeom>
        </p:spPr>
      </p:pic>
      <p:sp>
        <p:nvSpPr>
          <p:cNvPr id="4" name="Content Placeholder 3">
            <a:extLst>
              <a:ext uri="{FF2B5EF4-FFF2-40B4-BE49-F238E27FC236}">
                <a16:creationId xmlns:a16="http://schemas.microsoft.com/office/drawing/2014/main" id="{144DA116-BDD5-1A89-7266-A929006D705B}"/>
              </a:ext>
            </a:extLst>
          </p:cNvPr>
          <p:cNvSpPr>
            <a:spLocks noGrp="1"/>
          </p:cNvSpPr>
          <p:nvPr>
            <p:ph sz="half" idx="2"/>
          </p:nvPr>
        </p:nvSpPr>
        <p:spPr>
          <a:xfrm>
            <a:off x="5335244" y="3347030"/>
            <a:ext cx="6686938" cy="2910079"/>
          </a:xfrm>
        </p:spPr>
        <p:txBody>
          <a:bodyPr vert="horz" lIns="91440" tIns="45720" rIns="91440" bIns="45720" rtlCol="0" anchor="t">
            <a:normAutofit lnSpcReduction="10000"/>
          </a:bodyPr>
          <a:lstStyle/>
          <a:p>
            <a:r>
              <a:rPr lang="en-US" dirty="0"/>
              <a:t>Mt Zion – where redemption happened, where Jesus died and rose again – not of fear BUT freedom!</a:t>
            </a:r>
          </a:p>
          <a:p>
            <a:endParaRPr lang="en-US" dirty="0"/>
          </a:p>
          <a:p>
            <a:r>
              <a:rPr lang="en-US" dirty="0"/>
              <a:t>Jesus – the first born, not created but came from the Father – fully God (Colossians 1: 15)</a:t>
            </a: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162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3CBD0E42-5BD3-E9B6-601F-499A5322D168}"/>
              </a:ext>
            </a:extLst>
          </p:cNvPr>
          <p:cNvPicPr>
            <a:picLocks noChangeAspect="1"/>
          </p:cNvPicPr>
          <p:nvPr/>
        </p:nvPicPr>
        <p:blipFill>
          <a:blip r:embed="rId2"/>
          <a:srcRect l="10085" r="11026"/>
          <a:stretch>
            <a:fillRect/>
          </a:stretch>
        </p:blipFill>
        <p:spPr>
          <a:xfrm>
            <a:off x="-1" y="-2"/>
            <a:ext cx="5410198" cy="6858002"/>
          </a:xfrm>
          <a:prstGeom prst="rect">
            <a:avLst/>
          </a:prstGeom>
        </p:spPr>
      </p:pic>
      <p:sp useBgFill="1">
        <p:nvSpPr>
          <p:cNvPr id="16" name="Rectangle 15">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C3610CAB-A932-A84F-464D-537332A6DC95}"/>
              </a:ext>
            </a:extLst>
          </p:cNvPr>
          <p:cNvSpPr>
            <a:spLocks noGrp="1"/>
          </p:cNvSpPr>
          <p:nvPr>
            <p:ph idx="1"/>
          </p:nvPr>
        </p:nvSpPr>
        <p:spPr>
          <a:xfrm>
            <a:off x="5546909" y="156753"/>
            <a:ext cx="6508377" cy="6701247"/>
          </a:xfrm>
        </p:spPr>
        <p:txBody>
          <a:bodyPr anchor="t">
            <a:noAutofit/>
          </a:bodyPr>
          <a:lstStyle/>
          <a:p>
            <a:pPr marL="0" indent="0">
              <a:buNone/>
            </a:pPr>
            <a:r>
              <a:rPr lang="en-US" sz="2600" baseline="30000" dirty="0"/>
              <a:t>25</a:t>
            </a:r>
            <a:r>
              <a:rPr lang="en-US" sz="2600" dirty="0"/>
              <a:t>See to it that you do not refuse Him Who speaks. If they did not escape (OT Israelites) when they refused Him who warned them on earth, how much less will we, if we turn away from Him Who warns us from heaven? </a:t>
            </a:r>
            <a:r>
              <a:rPr lang="en-US" sz="2600" baseline="30000" dirty="0"/>
              <a:t>26</a:t>
            </a:r>
            <a:r>
              <a:rPr lang="en-US" sz="2600" dirty="0"/>
              <a:t>At that time His voice shook the earth (Mt. Sinai), but now He has promised, “Once more I will shake not only the earth but also the heavens.” </a:t>
            </a:r>
            <a:r>
              <a:rPr lang="en-US" sz="2600" baseline="30000" dirty="0"/>
              <a:t>27</a:t>
            </a:r>
            <a:r>
              <a:rPr lang="en-US" sz="2600" dirty="0"/>
              <a:t>The words ‘once more’ indicates the removing of what can be shaken – that is, created things – so that what cannot be shaken may remain.</a:t>
            </a:r>
          </a:p>
          <a:p>
            <a:pPr marL="0" indent="0">
              <a:buNone/>
            </a:pPr>
            <a:endParaRPr lang="en-US" sz="2600" baseline="30000" dirty="0"/>
          </a:p>
          <a:p>
            <a:pPr marL="0" indent="0">
              <a:buNone/>
            </a:pPr>
            <a:r>
              <a:rPr lang="en-US" sz="2600" baseline="30000" dirty="0"/>
              <a:t>28</a:t>
            </a:r>
            <a:r>
              <a:rPr lang="en-US" sz="2600" dirty="0"/>
              <a:t>Therefore, since we are receiving a kingdom that cannot be shaken, let us be thankful, and so worship God acceptably with reverence and awe, </a:t>
            </a:r>
            <a:r>
              <a:rPr lang="en-US" sz="2600" baseline="30000" dirty="0"/>
              <a:t>29</a:t>
            </a:r>
            <a:r>
              <a:rPr lang="en-US" sz="2600" dirty="0"/>
              <a:t>for our “God is a consuming fire”.</a:t>
            </a:r>
            <a:endParaRPr lang="en-US" sz="2600" baseline="30000" dirty="0"/>
          </a:p>
        </p:txBody>
      </p:sp>
    </p:spTree>
    <p:extLst>
      <p:ext uri="{BB962C8B-B14F-4D97-AF65-F5344CB8AC3E}">
        <p14:creationId xmlns:p14="http://schemas.microsoft.com/office/powerpoint/2010/main" val="1800973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ACB6BB27-2F2D-226C-CF29-484980E8238C}"/>
              </a:ext>
            </a:extLst>
          </p:cNvPr>
          <p:cNvSpPr>
            <a:spLocks noGrp="1"/>
          </p:cNvSpPr>
          <p:nvPr>
            <p:ph type="title"/>
          </p:nvPr>
        </p:nvSpPr>
        <p:spPr>
          <a:xfrm>
            <a:off x="838200" y="448721"/>
            <a:ext cx="4707671" cy="1225650"/>
          </a:xfrm>
        </p:spPr>
        <p:txBody>
          <a:bodyPr vert="horz" lIns="91440" tIns="45720" rIns="91440" bIns="45720" rtlCol="0" anchor="b">
            <a:normAutofit/>
          </a:bodyPr>
          <a:lstStyle/>
          <a:p>
            <a:r>
              <a:rPr lang="en-US" sz="3800" kern="1200" dirty="0">
                <a:solidFill>
                  <a:schemeClr val="bg1"/>
                </a:solidFill>
                <a:latin typeface="+mj-lt"/>
                <a:ea typeface="+mj-ea"/>
                <a:cs typeface="+mj-cs"/>
              </a:rPr>
              <a:t>What do we see...</a:t>
            </a:r>
          </a:p>
        </p:txBody>
      </p:sp>
      <p:cxnSp>
        <p:nvCxnSpPr>
          <p:cNvPr id="23" name="Straight Connector 22">
            <a:extLst>
              <a:ext uri="{FF2B5EF4-FFF2-40B4-BE49-F238E27FC236}">
                <a16:creationId xmlns:a16="http://schemas.microsoft.com/office/drawing/2014/main" id="{EEA38897-7BA3-4408-8083-3235339C4A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1873" y="1749756"/>
            <a:ext cx="4718304"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CC920924-24C9-3F61-0C4B-82D90EEA252F}"/>
              </a:ext>
            </a:extLst>
          </p:cNvPr>
          <p:cNvSpPr>
            <a:spLocks noGrp="1"/>
          </p:cNvSpPr>
          <p:nvPr>
            <p:ph sz="half" idx="1"/>
          </p:nvPr>
        </p:nvSpPr>
        <p:spPr>
          <a:xfrm>
            <a:off x="256339" y="1909192"/>
            <a:ext cx="6157524" cy="3647710"/>
          </a:xfrm>
        </p:spPr>
        <p:txBody>
          <a:bodyPr vert="horz" lIns="91440" tIns="45720" rIns="91440" bIns="45720" rtlCol="0">
            <a:normAutofit/>
          </a:bodyPr>
          <a:lstStyle/>
          <a:p>
            <a:pPr marL="514350" indent="-514350">
              <a:buAutoNum type="arabicPeriod"/>
            </a:pPr>
            <a:r>
              <a:rPr lang="en-US" dirty="0">
                <a:solidFill>
                  <a:schemeClr val="bg1"/>
                </a:solidFill>
              </a:rPr>
              <a:t>Make every effort to live at peace with everyone and be holy</a:t>
            </a:r>
          </a:p>
          <a:p>
            <a:pPr marL="514350" indent="-514350">
              <a:buAutoNum type="arabicPeriod"/>
            </a:pPr>
            <a:r>
              <a:rPr lang="en-US" dirty="0">
                <a:solidFill>
                  <a:schemeClr val="bg1"/>
                </a:solidFill>
              </a:rPr>
              <a:t>See to it that no one falls away</a:t>
            </a:r>
          </a:p>
          <a:p>
            <a:pPr marL="514350" indent="-514350">
              <a:buAutoNum type="arabicPeriod"/>
            </a:pPr>
            <a:r>
              <a:rPr lang="en-US" dirty="0">
                <a:solidFill>
                  <a:schemeClr val="bg1"/>
                </a:solidFill>
              </a:rPr>
              <a:t>Remember Esau...consequences... He was forgiven, but did not get back what he lost</a:t>
            </a:r>
          </a:p>
          <a:p>
            <a:pPr marL="514350" indent="-514350">
              <a:buAutoNum type="arabicPeriod"/>
            </a:pPr>
            <a:r>
              <a:rPr lang="en-US" dirty="0">
                <a:solidFill>
                  <a:schemeClr val="bg1"/>
                </a:solidFill>
              </a:rPr>
              <a:t>Mt. Sinai &amp; Mt Zion – He is still a consuming fire! He is a holy God!</a:t>
            </a:r>
          </a:p>
        </p:txBody>
      </p:sp>
      <p:cxnSp>
        <p:nvCxnSpPr>
          <p:cNvPr id="25" name="Straight Connector 24">
            <a:extLst>
              <a:ext uri="{FF2B5EF4-FFF2-40B4-BE49-F238E27FC236}">
                <a16:creationId xmlns:a16="http://schemas.microsoft.com/office/drawing/2014/main" id="{F11AD06B-AB20-4097-8606-5DA00DBACE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4027" y="5707672"/>
            <a:ext cx="471399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7" name="Content Placeholder 6">
            <a:extLst>
              <a:ext uri="{FF2B5EF4-FFF2-40B4-BE49-F238E27FC236}">
                <a16:creationId xmlns:a16="http://schemas.microsoft.com/office/drawing/2014/main" id="{EA981D0B-8603-1C9C-742D-1E383F3C3410}"/>
              </a:ext>
            </a:extLst>
          </p:cNvPr>
          <p:cNvPicPr>
            <a:picLocks noGrp="1" noChangeAspect="1"/>
          </p:cNvPicPr>
          <p:nvPr>
            <p:ph sz="half" idx="2"/>
          </p:nvPr>
        </p:nvPicPr>
        <p:blipFill>
          <a:blip r:embed="rId2"/>
          <a:srcRect l="10085" r="11026"/>
          <a:stretch>
            <a:fillRect/>
          </a:stretch>
        </p:blipFill>
        <p:spPr>
          <a:xfrm flipH="1">
            <a:off x="6525453" y="0"/>
            <a:ext cx="5410208" cy="6858000"/>
          </a:xfrm>
          <a:prstGeom prst="rect">
            <a:avLst/>
          </a:prstGeom>
        </p:spPr>
      </p:pic>
    </p:spTree>
    <p:extLst>
      <p:ext uri="{BB962C8B-B14F-4D97-AF65-F5344CB8AC3E}">
        <p14:creationId xmlns:p14="http://schemas.microsoft.com/office/powerpoint/2010/main" val="4252271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128</TotalTime>
  <Words>874</Words>
  <Application>Microsoft Macintosh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Hebrews 12: 14 - 29 </vt:lpstr>
      <vt:lpstr>PowerPoint Presentation</vt:lpstr>
      <vt:lpstr>15 See to it that no one falls short of the grace of God and that no bitter root grows up to cause trouble and defile many. </vt:lpstr>
      <vt:lpstr>16 See that no one is sexually immoral, or is godless like Esau, who for a single meal sold his inheritance rights as the oldest son. </vt:lpstr>
      <vt:lpstr>18 You have not come to a mountain that cannot be touched and that is burning with fire; to darkness, gloom and storm; 19 to a trumpet blast or to such a voice speaking words that those who heard it begged that no further word be spoken to them,20 because they could not bear what was commanded: “If even an animal touches the mountain, it must be stoned to death.”  21 The sight was so terrifying that Moses said, “I am trembling with fear.”</vt:lpstr>
      <vt:lpstr>22 But you have come to Mount Zion, to the city of the living God, the heavenly Jerusalem. You have come to thousands upon thousands of angels in joyful assembly, 23 to the church of the firstborn, whose names are written in heaven. You have come to God, the Judge of all, to the spirits of the righteous made perfect, 24 to Jesus the mediator of a new covenant, and to the sprinkled blood that speaks a better word than the blood of Abel.</vt:lpstr>
      <vt:lpstr>PowerPoint Presentation</vt:lpstr>
      <vt:lpstr>What do we see...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2025-11-14T20:16:49Z</dcterms:created>
  <dcterms:modified xsi:type="dcterms:W3CDTF">2025-11-14T22:25:46Z</dcterms:modified>
</cp:coreProperties>
</file>