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0612"/>
    <p:restoredTop sz="94628"/>
  </p:normalViewPr>
  <p:slideViewPr>
    <p:cSldViewPr snapToGrid="0">
      <p:cViewPr varScale="1">
        <p:scale>
          <a:sx n="88" d="100"/>
          <a:sy n="88" d="100"/>
        </p:scale>
        <p:origin x="176" y="4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6444EED-BA08-48F3-9EA7-DA66858B51AF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FAE46301-73A8-4719-B2C8-FF34A3ADFBE8}">
      <dgm:prSet/>
      <dgm:spPr/>
      <dgm:t>
        <a:bodyPr/>
        <a:lstStyle/>
        <a:p>
          <a:r>
            <a:rPr lang="en-US"/>
            <a:t>Relational</a:t>
          </a:r>
        </a:p>
      </dgm:t>
    </dgm:pt>
    <dgm:pt modelId="{B4B699AD-7E6D-4242-9B99-A4493F817289}" type="parTrans" cxnId="{301EE7E9-6F9E-4DDE-8450-F77318F967D5}">
      <dgm:prSet/>
      <dgm:spPr/>
      <dgm:t>
        <a:bodyPr/>
        <a:lstStyle/>
        <a:p>
          <a:endParaRPr lang="en-US"/>
        </a:p>
      </dgm:t>
    </dgm:pt>
    <dgm:pt modelId="{F50A746C-000D-4DD3-8F89-68016F8F97A5}" type="sibTrans" cxnId="{301EE7E9-6F9E-4DDE-8450-F77318F967D5}">
      <dgm:prSet/>
      <dgm:spPr/>
      <dgm:t>
        <a:bodyPr/>
        <a:lstStyle/>
        <a:p>
          <a:endParaRPr lang="en-US"/>
        </a:p>
      </dgm:t>
    </dgm:pt>
    <dgm:pt modelId="{685B0001-2BD2-4C49-8CC5-5B96CF24C024}">
      <dgm:prSet/>
      <dgm:spPr/>
      <dgm:t>
        <a:bodyPr/>
        <a:lstStyle/>
        <a:p>
          <a:r>
            <a:rPr lang="en-US"/>
            <a:t>Led by the Spirit of God</a:t>
          </a:r>
        </a:p>
      </dgm:t>
    </dgm:pt>
    <dgm:pt modelId="{0F386E72-9126-4DFF-85BB-54F073E5C6D9}" type="parTrans" cxnId="{4BD820BC-B99E-4252-A651-C5533131AFAE}">
      <dgm:prSet/>
      <dgm:spPr/>
      <dgm:t>
        <a:bodyPr/>
        <a:lstStyle/>
        <a:p>
          <a:endParaRPr lang="en-US"/>
        </a:p>
      </dgm:t>
    </dgm:pt>
    <dgm:pt modelId="{57A8A2E1-1BD3-4EDD-86F8-2A6D0AAD1B3A}" type="sibTrans" cxnId="{4BD820BC-B99E-4252-A651-C5533131AFAE}">
      <dgm:prSet/>
      <dgm:spPr/>
      <dgm:t>
        <a:bodyPr/>
        <a:lstStyle/>
        <a:p>
          <a:endParaRPr lang="en-US"/>
        </a:p>
      </dgm:t>
    </dgm:pt>
    <dgm:pt modelId="{BB719C1E-F883-449C-9659-3AECBCFAAC41}">
      <dgm:prSet/>
      <dgm:spPr/>
      <dgm:t>
        <a:bodyPr/>
        <a:lstStyle/>
        <a:p>
          <a:r>
            <a:rPr lang="en-US"/>
            <a:t>Love with Action/Sacrifice</a:t>
          </a:r>
        </a:p>
      </dgm:t>
    </dgm:pt>
    <dgm:pt modelId="{7077924F-68CB-4B2E-BCE3-C46D31D8748C}" type="parTrans" cxnId="{9097763C-D50A-4D6E-A656-1C2E5FBA1224}">
      <dgm:prSet/>
      <dgm:spPr/>
      <dgm:t>
        <a:bodyPr/>
        <a:lstStyle/>
        <a:p>
          <a:endParaRPr lang="en-US"/>
        </a:p>
      </dgm:t>
    </dgm:pt>
    <dgm:pt modelId="{475F91D4-BC37-4809-8B22-582D2A548561}" type="sibTrans" cxnId="{9097763C-D50A-4D6E-A656-1C2E5FBA1224}">
      <dgm:prSet/>
      <dgm:spPr/>
      <dgm:t>
        <a:bodyPr/>
        <a:lstStyle/>
        <a:p>
          <a:endParaRPr lang="en-US"/>
        </a:p>
      </dgm:t>
    </dgm:pt>
    <dgm:pt modelId="{116B90C4-B098-4A18-BED3-44EBA415A1B4}">
      <dgm:prSet/>
      <dgm:spPr/>
      <dgm:t>
        <a:bodyPr/>
        <a:lstStyle/>
        <a:p>
          <a:r>
            <a:rPr lang="en-US"/>
            <a:t>Constant Transformation</a:t>
          </a:r>
        </a:p>
      </dgm:t>
    </dgm:pt>
    <dgm:pt modelId="{CAE63C2F-4D53-4023-9FFF-9B7B431FB652}" type="parTrans" cxnId="{F58EDADF-E1D6-4930-9345-D59581417DE3}">
      <dgm:prSet/>
      <dgm:spPr/>
      <dgm:t>
        <a:bodyPr/>
        <a:lstStyle/>
        <a:p>
          <a:endParaRPr lang="en-US"/>
        </a:p>
      </dgm:t>
    </dgm:pt>
    <dgm:pt modelId="{D865B70C-B73B-4B5C-A05A-247CAB3D1FEC}" type="sibTrans" cxnId="{F58EDADF-E1D6-4930-9345-D59581417DE3}">
      <dgm:prSet/>
      <dgm:spPr/>
      <dgm:t>
        <a:bodyPr/>
        <a:lstStyle/>
        <a:p>
          <a:endParaRPr lang="en-US"/>
        </a:p>
      </dgm:t>
    </dgm:pt>
    <dgm:pt modelId="{BF0E50D3-1E54-9D48-A162-0F38CED478B1}" type="pres">
      <dgm:prSet presAssocID="{16444EED-BA08-48F3-9EA7-DA66858B51AF}" presName="linear" presStyleCnt="0">
        <dgm:presLayoutVars>
          <dgm:animLvl val="lvl"/>
          <dgm:resizeHandles val="exact"/>
        </dgm:presLayoutVars>
      </dgm:prSet>
      <dgm:spPr/>
    </dgm:pt>
    <dgm:pt modelId="{11AF2236-974C-5245-9A87-718AB8AA71B8}" type="pres">
      <dgm:prSet presAssocID="{FAE46301-73A8-4719-B2C8-FF34A3ADFBE8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7FBF24AC-8FE3-FB4F-B9D3-44BAA885AB80}" type="pres">
      <dgm:prSet presAssocID="{F50A746C-000D-4DD3-8F89-68016F8F97A5}" presName="spacer" presStyleCnt="0"/>
      <dgm:spPr/>
    </dgm:pt>
    <dgm:pt modelId="{49D33A92-6049-6B43-8E1E-0DDDA78EE3D3}" type="pres">
      <dgm:prSet presAssocID="{685B0001-2BD2-4C49-8CC5-5B96CF24C024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881CF827-1B29-E843-A093-5F7272435C7A}" type="pres">
      <dgm:prSet presAssocID="{57A8A2E1-1BD3-4EDD-86F8-2A6D0AAD1B3A}" presName="spacer" presStyleCnt="0"/>
      <dgm:spPr/>
    </dgm:pt>
    <dgm:pt modelId="{B36D699F-98D7-544C-B0A9-62D0F7E6209F}" type="pres">
      <dgm:prSet presAssocID="{BB719C1E-F883-449C-9659-3AECBCFAAC41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BA8A0F3D-F12E-AD4C-8AE8-B0206BADD336}" type="pres">
      <dgm:prSet presAssocID="{475F91D4-BC37-4809-8B22-582D2A548561}" presName="spacer" presStyleCnt="0"/>
      <dgm:spPr/>
    </dgm:pt>
    <dgm:pt modelId="{11C7C3D4-5369-F645-A4D6-363112C523C8}" type="pres">
      <dgm:prSet presAssocID="{116B90C4-B098-4A18-BED3-44EBA415A1B4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1EB37E01-EE62-0646-B513-8AE4F777AD04}" type="presOf" srcId="{685B0001-2BD2-4C49-8CC5-5B96CF24C024}" destId="{49D33A92-6049-6B43-8E1E-0DDDA78EE3D3}" srcOrd="0" destOrd="0" presId="urn:microsoft.com/office/officeart/2005/8/layout/vList2"/>
    <dgm:cxn modelId="{9097763C-D50A-4D6E-A656-1C2E5FBA1224}" srcId="{16444EED-BA08-48F3-9EA7-DA66858B51AF}" destId="{BB719C1E-F883-449C-9659-3AECBCFAAC41}" srcOrd="2" destOrd="0" parTransId="{7077924F-68CB-4B2E-BCE3-C46D31D8748C}" sibTransId="{475F91D4-BC37-4809-8B22-582D2A548561}"/>
    <dgm:cxn modelId="{06DE0A8E-3B5B-974B-8EB6-A379B163CE5E}" type="presOf" srcId="{FAE46301-73A8-4719-B2C8-FF34A3ADFBE8}" destId="{11AF2236-974C-5245-9A87-718AB8AA71B8}" srcOrd="0" destOrd="0" presId="urn:microsoft.com/office/officeart/2005/8/layout/vList2"/>
    <dgm:cxn modelId="{B144F2B9-9900-3C4F-8FAD-3551456F43AD}" type="presOf" srcId="{16444EED-BA08-48F3-9EA7-DA66858B51AF}" destId="{BF0E50D3-1E54-9D48-A162-0F38CED478B1}" srcOrd="0" destOrd="0" presId="urn:microsoft.com/office/officeart/2005/8/layout/vList2"/>
    <dgm:cxn modelId="{4BD820BC-B99E-4252-A651-C5533131AFAE}" srcId="{16444EED-BA08-48F3-9EA7-DA66858B51AF}" destId="{685B0001-2BD2-4C49-8CC5-5B96CF24C024}" srcOrd="1" destOrd="0" parTransId="{0F386E72-9126-4DFF-85BB-54F073E5C6D9}" sibTransId="{57A8A2E1-1BD3-4EDD-86F8-2A6D0AAD1B3A}"/>
    <dgm:cxn modelId="{F58EDADF-E1D6-4930-9345-D59581417DE3}" srcId="{16444EED-BA08-48F3-9EA7-DA66858B51AF}" destId="{116B90C4-B098-4A18-BED3-44EBA415A1B4}" srcOrd="3" destOrd="0" parTransId="{CAE63C2F-4D53-4023-9FFF-9B7B431FB652}" sibTransId="{D865B70C-B73B-4B5C-A05A-247CAB3D1FEC}"/>
    <dgm:cxn modelId="{8314F8E5-11AD-D343-89C5-4DC06EE12E92}" type="presOf" srcId="{116B90C4-B098-4A18-BED3-44EBA415A1B4}" destId="{11C7C3D4-5369-F645-A4D6-363112C523C8}" srcOrd="0" destOrd="0" presId="urn:microsoft.com/office/officeart/2005/8/layout/vList2"/>
    <dgm:cxn modelId="{301EE7E9-6F9E-4DDE-8450-F77318F967D5}" srcId="{16444EED-BA08-48F3-9EA7-DA66858B51AF}" destId="{FAE46301-73A8-4719-B2C8-FF34A3ADFBE8}" srcOrd="0" destOrd="0" parTransId="{B4B699AD-7E6D-4242-9B99-A4493F817289}" sibTransId="{F50A746C-000D-4DD3-8F89-68016F8F97A5}"/>
    <dgm:cxn modelId="{18353FF2-EB69-8041-8891-5039F03A0974}" type="presOf" srcId="{BB719C1E-F883-449C-9659-3AECBCFAAC41}" destId="{B36D699F-98D7-544C-B0A9-62D0F7E6209F}" srcOrd="0" destOrd="0" presId="urn:microsoft.com/office/officeart/2005/8/layout/vList2"/>
    <dgm:cxn modelId="{149B0CF6-B3E2-C445-B260-0577ACEFE6D6}" type="presParOf" srcId="{BF0E50D3-1E54-9D48-A162-0F38CED478B1}" destId="{11AF2236-974C-5245-9A87-718AB8AA71B8}" srcOrd="0" destOrd="0" presId="urn:microsoft.com/office/officeart/2005/8/layout/vList2"/>
    <dgm:cxn modelId="{A0264747-0558-6642-873A-226EAF3B3001}" type="presParOf" srcId="{BF0E50D3-1E54-9D48-A162-0F38CED478B1}" destId="{7FBF24AC-8FE3-FB4F-B9D3-44BAA885AB80}" srcOrd="1" destOrd="0" presId="urn:microsoft.com/office/officeart/2005/8/layout/vList2"/>
    <dgm:cxn modelId="{15381711-CFC5-184F-9229-D9349D52DE63}" type="presParOf" srcId="{BF0E50D3-1E54-9D48-A162-0F38CED478B1}" destId="{49D33A92-6049-6B43-8E1E-0DDDA78EE3D3}" srcOrd="2" destOrd="0" presId="urn:microsoft.com/office/officeart/2005/8/layout/vList2"/>
    <dgm:cxn modelId="{25EF64AD-3841-BE41-A3EB-6FB66EE6C58A}" type="presParOf" srcId="{BF0E50D3-1E54-9D48-A162-0F38CED478B1}" destId="{881CF827-1B29-E843-A093-5F7272435C7A}" srcOrd="3" destOrd="0" presId="urn:microsoft.com/office/officeart/2005/8/layout/vList2"/>
    <dgm:cxn modelId="{25C8C5EE-811E-7F46-BC19-8A5C58256222}" type="presParOf" srcId="{BF0E50D3-1E54-9D48-A162-0F38CED478B1}" destId="{B36D699F-98D7-544C-B0A9-62D0F7E6209F}" srcOrd="4" destOrd="0" presId="urn:microsoft.com/office/officeart/2005/8/layout/vList2"/>
    <dgm:cxn modelId="{9ADBF5A6-3904-F246-B947-5CF3AF6F401F}" type="presParOf" srcId="{BF0E50D3-1E54-9D48-A162-0F38CED478B1}" destId="{BA8A0F3D-F12E-AD4C-8AE8-B0206BADD336}" srcOrd="5" destOrd="0" presId="urn:microsoft.com/office/officeart/2005/8/layout/vList2"/>
    <dgm:cxn modelId="{E5F8506A-EF40-9E45-AA26-84F487015A72}" type="presParOf" srcId="{BF0E50D3-1E54-9D48-A162-0F38CED478B1}" destId="{11C7C3D4-5369-F645-A4D6-363112C523C8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1AF2236-974C-5245-9A87-718AB8AA71B8}">
      <dsp:nvSpPr>
        <dsp:cNvPr id="0" name=""/>
        <dsp:cNvSpPr/>
      </dsp:nvSpPr>
      <dsp:spPr>
        <a:xfrm>
          <a:off x="0" y="336224"/>
          <a:ext cx="6253721" cy="100737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marL="0" lvl="0" indent="0" algn="l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100" kern="1200"/>
            <a:t>Relational</a:t>
          </a:r>
        </a:p>
      </dsp:txBody>
      <dsp:txXfrm>
        <a:off x="49176" y="385400"/>
        <a:ext cx="6155369" cy="909018"/>
      </dsp:txXfrm>
    </dsp:sp>
    <dsp:sp modelId="{49D33A92-6049-6B43-8E1E-0DDDA78EE3D3}">
      <dsp:nvSpPr>
        <dsp:cNvPr id="0" name=""/>
        <dsp:cNvSpPr/>
      </dsp:nvSpPr>
      <dsp:spPr>
        <a:xfrm>
          <a:off x="0" y="1461674"/>
          <a:ext cx="6253721" cy="1007370"/>
        </a:xfrm>
        <a:prstGeom prst="roundRect">
          <a:avLst/>
        </a:prstGeom>
        <a:solidFill>
          <a:schemeClr val="accent5">
            <a:hueOff val="-4050717"/>
            <a:satOff val="-275"/>
            <a:lumOff val="654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marL="0" lvl="0" indent="0" algn="l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100" kern="1200"/>
            <a:t>Led by the Spirit of God</a:t>
          </a:r>
        </a:p>
      </dsp:txBody>
      <dsp:txXfrm>
        <a:off x="49176" y="1510850"/>
        <a:ext cx="6155369" cy="909018"/>
      </dsp:txXfrm>
    </dsp:sp>
    <dsp:sp modelId="{B36D699F-98D7-544C-B0A9-62D0F7E6209F}">
      <dsp:nvSpPr>
        <dsp:cNvPr id="0" name=""/>
        <dsp:cNvSpPr/>
      </dsp:nvSpPr>
      <dsp:spPr>
        <a:xfrm>
          <a:off x="0" y="2587125"/>
          <a:ext cx="6253721" cy="1007370"/>
        </a:xfrm>
        <a:prstGeom prst="roundRect">
          <a:avLst/>
        </a:prstGeom>
        <a:solidFill>
          <a:schemeClr val="accent5">
            <a:hueOff val="-8101434"/>
            <a:satOff val="-551"/>
            <a:lumOff val="1307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marL="0" lvl="0" indent="0" algn="l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100" kern="1200"/>
            <a:t>Love with Action/Sacrifice</a:t>
          </a:r>
        </a:p>
      </dsp:txBody>
      <dsp:txXfrm>
        <a:off x="49176" y="2636301"/>
        <a:ext cx="6155369" cy="909018"/>
      </dsp:txXfrm>
    </dsp:sp>
    <dsp:sp modelId="{11C7C3D4-5369-F645-A4D6-363112C523C8}">
      <dsp:nvSpPr>
        <dsp:cNvPr id="0" name=""/>
        <dsp:cNvSpPr/>
      </dsp:nvSpPr>
      <dsp:spPr>
        <a:xfrm>
          <a:off x="0" y="3712575"/>
          <a:ext cx="6253721" cy="1007370"/>
        </a:xfrm>
        <a:prstGeom prst="roundRect">
          <a:avLst/>
        </a:prstGeom>
        <a:solidFill>
          <a:schemeClr val="accent5">
            <a:hueOff val="-12152150"/>
            <a:satOff val="-826"/>
            <a:lumOff val="1961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marL="0" lvl="0" indent="0" algn="l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100" kern="1200"/>
            <a:t>Constant Transformation</a:t>
          </a:r>
        </a:p>
      </dsp:txBody>
      <dsp:txXfrm>
        <a:off x="49176" y="3761751"/>
        <a:ext cx="6155369" cy="90901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3567C-65B4-9542-8AB3-1A83956609B9}" type="datetimeFigureOut">
              <a:rPr lang="en-US" smtClean="0"/>
              <a:t>12/5/25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E862-FAAA-E742-8885-8E60F538F5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84653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3567C-65B4-9542-8AB3-1A83956609B9}" type="datetimeFigureOut">
              <a:rPr lang="en-US" smtClean="0"/>
              <a:t>12/5/25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E862-FAAA-E742-8885-8E60F538F5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45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3567C-65B4-9542-8AB3-1A83956609B9}" type="datetimeFigureOut">
              <a:rPr lang="en-US" smtClean="0"/>
              <a:t>12/5/25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E862-FAAA-E742-8885-8E60F538F5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06167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3567C-65B4-9542-8AB3-1A83956609B9}" type="datetimeFigureOut">
              <a:rPr lang="en-US" smtClean="0"/>
              <a:t>12/5/25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E862-FAAA-E742-8885-8E60F538F5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52750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shade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shade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shade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3567C-65B4-9542-8AB3-1A83956609B9}" type="datetimeFigureOut">
              <a:rPr lang="en-US" smtClean="0"/>
              <a:t>12/5/25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E862-FAAA-E742-8885-8E60F538F5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43746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3567C-65B4-9542-8AB3-1A83956609B9}" type="datetimeFigureOut">
              <a:rPr lang="en-US" smtClean="0"/>
              <a:t>12/5/25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E862-FAAA-E742-8885-8E60F538F5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31755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3567C-65B4-9542-8AB3-1A83956609B9}" type="datetimeFigureOut">
              <a:rPr lang="en-US" smtClean="0"/>
              <a:t>12/5/25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E862-FAAA-E742-8885-8E60F538F5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27216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3567C-65B4-9542-8AB3-1A83956609B9}" type="datetimeFigureOut">
              <a:rPr lang="en-US" smtClean="0"/>
              <a:t>12/5/25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E862-FAAA-E742-8885-8E60F538F5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37268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3567C-65B4-9542-8AB3-1A83956609B9}" type="datetimeFigureOut">
              <a:rPr lang="en-US" smtClean="0"/>
              <a:t>12/5/25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E862-FAAA-E742-8885-8E60F538F5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22659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3567C-65B4-9542-8AB3-1A83956609B9}" type="datetimeFigureOut">
              <a:rPr lang="en-US" smtClean="0"/>
              <a:t>12/5/25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E862-FAAA-E742-8885-8E60F538F5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05830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3567C-65B4-9542-8AB3-1A83956609B9}" type="datetimeFigureOut">
              <a:rPr lang="en-US" smtClean="0"/>
              <a:t>12/5/25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E862-FAAA-E742-8885-8E60F538F5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1148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fld id="{A423567C-65B4-9542-8AB3-1A83956609B9}" type="datetimeFigureOut">
              <a:rPr lang="en-US" smtClean="0"/>
              <a:t>12/5/25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fld id="{8D5BE862-FAAA-E742-8885-8E60F538F5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003788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736B1E-BABE-D946-32F7-19B9ECCDAE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14824" y="735106"/>
            <a:ext cx="10053763" cy="2928470"/>
          </a:xfrm>
        </p:spPr>
        <p:txBody>
          <a:bodyPr anchor="b">
            <a:normAutofit/>
          </a:bodyPr>
          <a:lstStyle/>
          <a:p>
            <a:pPr algn="l"/>
            <a:r>
              <a:rPr lang="en-US" sz="5400" dirty="0">
                <a:solidFill>
                  <a:srgbClr val="FFFFFF"/>
                </a:solidFill>
              </a:rPr>
              <a:t>The Law of Christ</a:t>
            </a:r>
            <a:br>
              <a:rPr lang="en-US" sz="5400" dirty="0">
                <a:solidFill>
                  <a:srgbClr val="FFFFFF"/>
                </a:solidFill>
              </a:rPr>
            </a:br>
            <a:r>
              <a:rPr lang="en-US" sz="5400" dirty="0">
                <a:solidFill>
                  <a:srgbClr val="FFFFFF"/>
                </a:solidFill>
              </a:rPr>
              <a:t>Practiced in the Book of Hebrews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5F59DE7-7977-131C-BE5F-F1327F697B8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50682" y="4870824"/>
            <a:ext cx="10005951" cy="1458258"/>
          </a:xfrm>
        </p:spPr>
        <p:txBody>
          <a:bodyPr anchor="ctr">
            <a:normAutofit/>
          </a:bodyPr>
          <a:lstStyle/>
          <a:p>
            <a:pPr algn="l"/>
            <a:r>
              <a:rPr lang="en-US" sz="3600" dirty="0"/>
              <a:t>Hebrews 13: 1-19</a:t>
            </a:r>
          </a:p>
        </p:txBody>
      </p:sp>
    </p:spTree>
    <p:extLst>
      <p:ext uri="{BB962C8B-B14F-4D97-AF65-F5344CB8AC3E}">
        <p14:creationId xmlns:p14="http://schemas.microsoft.com/office/powerpoint/2010/main" val="4434057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B1B073-26B2-9F9C-52D1-BACDA09CCC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936" y="495992"/>
            <a:ext cx="4195140" cy="5638831"/>
          </a:xfrm>
          <a:noFill/>
        </p:spPr>
        <p:txBody>
          <a:bodyPr anchor="ctr">
            <a:normAutofit/>
          </a:bodyPr>
          <a:lstStyle/>
          <a:p>
            <a:r>
              <a:rPr lang="en-US" sz="4800"/>
              <a:t>Law of Christ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3E09AD0D-B2FA-BCB9-7CF2-10421368C0B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83764018"/>
              </p:ext>
            </p:extLst>
          </p:nvPr>
        </p:nvGraphicFramePr>
        <p:xfrm>
          <a:off x="4915947" y="866585"/>
          <a:ext cx="6253722" cy="505617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086B903E-37C6-FFD1-CFB3-4B172E8355EE}"/>
              </a:ext>
            </a:extLst>
          </p:cNvPr>
          <p:cNvSpPr txBox="1"/>
          <p:nvPr/>
        </p:nvSpPr>
        <p:spPr>
          <a:xfrm>
            <a:off x="2146852" y="6134823"/>
            <a:ext cx="789829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Last week presented by Michael Bloomfield</a:t>
            </a:r>
          </a:p>
        </p:txBody>
      </p:sp>
    </p:spTree>
    <p:extLst>
      <p:ext uri="{BB962C8B-B14F-4D97-AF65-F5344CB8AC3E}">
        <p14:creationId xmlns:p14="http://schemas.microsoft.com/office/powerpoint/2010/main" val="238351187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22D5D9C-17C0-19C4-A8F4-4188B5C430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8225" y="1365448"/>
            <a:ext cx="3201366" cy="3387497"/>
          </a:xfrm>
        </p:spPr>
        <p:txBody>
          <a:bodyPr anchor="b">
            <a:normAutofit/>
          </a:bodyPr>
          <a:lstStyle/>
          <a:p>
            <a:pPr algn="r"/>
            <a:r>
              <a:rPr lang="en-US" sz="3400" dirty="0">
                <a:solidFill>
                  <a:srgbClr val="FFFFFF"/>
                </a:solidFill>
              </a:rPr>
              <a:t>Foundational verse:</a:t>
            </a:r>
            <a:br>
              <a:rPr lang="en-US" sz="3400" dirty="0">
                <a:solidFill>
                  <a:srgbClr val="FFFFFF"/>
                </a:solidFill>
              </a:rPr>
            </a:br>
            <a:r>
              <a:rPr lang="en-US" sz="3400" dirty="0">
                <a:solidFill>
                  <a:srgbClr val="FFFFFF"/>
                </a:solidFill>
              </a:rPr>
              <a:t>V8: “Jesus Christ is the same yesterday, today, and forever!”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A25293-FFFE-6DF1-864E-681EAEB586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34811" y="132522"/>
            <a:ext cx="7818650" cy="6599582"/>
          </a:xfrm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lang="en-US" dirty="0"/>
              <a:t>#1. Relational:</a:t>
            </a:r>
          </a:p>
          <a:p>
            <a:pPr marL="0" indent="0">
              <a:buNone/>
            </a:pPr>
            <a:r>
              <a:rPr lang="en-US" dirty="0"/>
              <a:t>V1 “Keep loving one another as brothers and sisters...”</a:t>
            </a:r>
          </a:p>
          <a:p>
            <a:pPr marL="0" indent="0">
              <a:buNone/>
            </a:pPr>
            <a:r>
              <a:rPr lang="en-US" dirty="0"/>
              <a:t>V2 “Show hospitality...you never know – you may be entertaining angels...”</a:t>
            </a:r>
          </a:p>
          <a:p>
            <a:pPr marL="0" indent="0">
              <a:buNone/>
            </a:pPr>
            <a:r>
              <a:rPr lang="en-US" dirty="0"/>
              <a:t>V3 “Remember those in prison...”  Note: these were Christian brothers and sisters in prison because of their faith in Jesus – not criminals...so are we obligated to visit criminals in prison? (Yes)</a:t>
            </a:r>
          </a:p>
          <a:p>
            <a:pPr marL="0" indent="0">
              <a:buNone/>
            </a:pPr>
            <a:r>
              <a:rPr lang="en-US" dirty="0"/>
              <a:t>V4 “Respect marriage, must be honored by all, and keep the marriage bed pure...”</a:t>
            </a:r>
          </a:p>
          <a:p>
            <a:pPr marL="0" indent="0">
              <a:buNone/>
            </a:pPr>
            <a:r>
              <a:rPr lang="en-US" dirty="0"/>
              <a:t>V17 “Have confidence in your leaders and submit to their authority – they will give account to God...”</a:t>
            </a:r>
          </a:p>
          <a:p>
            <a:pPr marL="0" indent="0">
              <a:buNone/>
            </a:pPr>
            <a:r>
              <a:rPr lang="en-US" dirty="0"/>
              <a:t>V18 “Pray for us to have a clear conscience and desire to live honorably...”</a:t>
            </a:r>
          </a:p>
        </p:txBody>
      </p:sp>
    </p:spTree>
    <p:extLst>
      <p:ext uri="{BB962C8B-B14F-4D97-AF65-F5344CB8AC3E}">
        <p14:creationId xmlns:p14="http://schemas.microsoft.com/office/powerpoint/2010/main" val="2316238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A0BDB5-94B1-915A-5A02-6D84FE570F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2361"/>
            <a:ext cx="10515600" cy="787814"/>
          </a:xfrm>
        </p:spPr>
        <p:txBody>
          <a:bodyPr/>
          <a:lstStyle/>
          <a:p>
            <a:r>
              <a:rPr lang="en-US" dirty="0"/>
              <a:t>#2. Led by the Spirit: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187744-97DE-72B1-687F-A394ED6074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2279" y="1847989"/>
            <a:ext cx="11622156" cy="4108174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V5 “Keep your lives free from the love of money...be content/satisfied with what you have because God said, ‘Never will I leave you; never will I forsake you!’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V6 Our response should be: ‘The Lord is my Helper; I will not be afraid! What can human beings do to me?’’’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V15 “Through Jesus, let us continually offer to God </a:t>
            </a:r>
            <a:r>
              <a:rPr lang="en-US" u="sng" dirty="0"/>
              <a:t>a sacrifice of praise</a:t>
            </a:r>
            <a:r>
              <a:rPr lang="en-US" dirty="0"/>
              <a:t>!”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47123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E18BD4-F889-B387-7550-12EA761F01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#3. Love with action and sacrifice: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8D834D-217A-A67E-935B-01505724C7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0913" y="1825625"/>
            <a:ext cx="11321143" cy="466725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V7 “Remember your leaders – watch how they live and imitate their faith (not always their behavior/actions)”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V11-14 “Jesus died in disgrace outside the city walls...let us, then, go to Him outside the camp, bearing the disgrace He bore...because our eyes are focused on the city to come – new heaven and earth...”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V16 “And do not forget to do good and share with others – these sacrifices please God”...</a:t>
            </a:r>
          </a:p>
        </p:txBody>
      </p:sp>
    </p:spTree>
    <p:extLst>
      <p:ext uri="{BB962C8B-B14F-4D97-AF65-F5344CB8AC3E}">
        <p14:creationId xmlns:p14="http://schemas.microsoft.com/office/powerpoint/2010/main" val="12076423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F9DD69-9D5E-7C8D-593E-2ECC266FE5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Constant Transformation: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470313-E82B-55C9-97BC-DCB12CB4EE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609397"/>
            <a:ext cx="10515600" cy="323986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/>
              <a:t>V9 “Do not be carried away by all kinds of strange teachings...”</a:t>
            </a:r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r>
              <a:rPr lang="en-US" sz="3200" dirty="0"/>
              <a:t>V10 “Let your hearts be continuously strengthened by grace – not by following ceremonial laws”...</a:t>
            </a:r>
          </a:p>
        </p:txBody>
      </p:sp>
    </p:spTree>
    <p:extLst>
      <p:ext uri="{BB962C8B-B14F-4D97-AF65-F5344CB8AC3E}">
        <p14:creationId xmlns:p14="http://schemas.microsoft.com/office/powerpoint/2010/main" val="14343354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201CC55D-ED54-4C5C-95E6-10947BD110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A7AFFB8-1B2E-C613-B6EA-E22F72A87C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9560" y="856180"/>
            <a:ext cx="4560584" cy="1128068"/>
          </a:xfrm>
        </p:spPr>
        <p:txBody>
          <a:bodyPr anchor="ctr">
            <a:normAutofit/>
          </a:bodyPr>
          <a:lstStyle/>
          <a:p>
            <a:r>
              <a:rPr lang="en-US" sz="4000" dirty="0"/>
              <a:t>Let’s think about...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1DE889C7-FAD6-4397-98E2-05D5034844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1083484"/>
            <a:ext cx="355196" cy="673460"/>
            <a:chOff x="0" y="823811"/>
            <a:chExt cx="355196" cy="673460"/>
          </a:xfrm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F399A70F-F8CD-4992-9EF5-6CF15472E7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823811"/>
              <a:ext cx="87363" cy="6734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48F4FEDC-6D80-458C-A665-075D9B9500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9341" y="823811"/>
              <a:ext cx="195855" cy="6734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7" name="Rectangle 16">
            <a:extLst>
              <a:ext uri="{FF2B5EF4-FFF2-40B4-BE49-F238E27FC236}">
                <a16:creationId xmlns:a16="http://schemas.microsoft.com/office/drawing/2014/main" id="{3873B707-463F-40B0-8227-E8CC6C67EB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65085" y="2090569"/>
            <a:ext cx="4297680" cy="2743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31103AED-1054-88AA-42D0-4A1BC95E1C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0719" y="2330505"/>
            <a:ext cx="4559425" cy="3979585"/>
          </a:xfrm>
        </p:spPr>
        <p:txBody>
          <a:bodyPr anchor="t">
            <a:normAutofit/>
          </a:bodyPr>
          <a:lstStyle/>
          <a:p>
            <a:r>
              <a:rPr lang="en-US" dirty="0"/>
              <a:t>How are your relationships here at BDA?</a:t>
            </a:r>
          </a:p>
          <a:p>
            <a:r>
              <a:rPr lang="en-US" dirty="0"/>
              <a:t>Are you content because you know He will never leave you?</a:t>
            </a:r>
          </a:p>
          <a:p>
            <a:r>
              <a:rPr lang="en-US" dirty="0"/>
              <a:t>Are you praying for your leaders? The new Board?</a:t>
            </a:r>
          </a:p>
          <a:p>
            <a:r>
              <a:rPr lang="en-US" dirty="0"/>
              <a:t>Are you continuing to grow in His grace? 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C13237C8-E62C-4F0D-A318-BD6FB6C2D1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0697670" y="0"/>
            <a:ext cx="149433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19C9EAEA-39D0-4B0E-A0EB-51E7B26740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85810" y="513853"/>
            <a:ext cx="6009366" cy="583457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Content Placeholder 4" descr="A yellow emoticon with a finger on his chin&#10;&#10;Description automatically generated">
            <a:extLst>
              <a:ext uri="{FF2B5EF4-FFF2-40B4-BE49-F238E27FC236}">
                <a16:creationId xmlns:a16="http://schemas.microsoft.com/office/drawing/2014/main" id="{0C316C36-20C4-BA82-F0F8-9095FDBED62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1" b="10136"/>
          <a:stretch>
            <a:fillRect/>
          </a:stretch>
        </p:blipFill>
        <p:spPr>
          <a:xfrm rot="21600000">
            <a:off x="5977788" y="799352"/>
            <a:ext cx="5425410" cy="52592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93533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538D9D"/>
      </a:hlink>
      <a:folHlink>
        <a:srgbClr val="A5738E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3A418E6B-C5F0-4B95-8D77-61E3EF3B5DF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57</TotalTime>
  <Words>443</Words>
  <Application>Microsoft Macintosh PowerPoint</Application>
  <PresentationFormat>Widescreen</PresentationFormat>
  <Paragraphs>37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Aptos</vt:lpstr>
      <vt:lpstr>Aptos Display</vt:lpstr>
      <vt:lpstr>Arial</vt:lpstr>
      <vt:lpstr>Office Theme</vt:lpstr>
      <vt:lpstr>The Law of Christ Practiced in the Book of Hebrews</vt:lpstr>
      <vt:lpstr>Law of Christ</vt:lpstr>
      <vt:lpstr>Foundational verse: V8: “Jesus Christ is the same yesterday, today, and forever!”</vt:lpstr>
      <vt:lpstr>#2. Led by the Spirit:</vt:lpstr>
      <vt:lpstr>#3. Love with action and sacrifice:</vt:lpstr>
      <vt:lpstr>Constant Transformation:</vt:lpstr>
      <vt:lpstr>Let’s think about...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JoAnn Smith</dc:creator>
  <cp:lastModifiedBy>JoAnn Smith</cp:lastModifiedBy>
  <cp:revision>4</cp:revision>
  <dcterms:created xsi:type="dcterms:W3CDTF">2025-12-02T23:44:15Z</dcterms:created>
  <dcterms:modified xsi:type="dcterms:W3CDTF">2025-12-05T22:24:39Z</dcterms:modified>
</cp:coreProperties>
</file>