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45"/>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12/12/25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12/12/25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12/12/25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12/12/25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12/12/25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12/12/25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a:t>12/12/25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12/12/25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a:pPr/>
              <a:t>12/12/25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a:pPr/>
              <a:t>12/12/25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a:t>12/12/25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a:pPr/>
              <a:t>12/12/25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a:pPr/>
              <a:t>12/12/25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a:pPr/>
              <a:t>12/12/25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a:t>12/12/25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a:pPr/>
              <a:t>12/12/25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a:pPr/>
              <a:t>12/12/25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F31B9-98CF-64A4-0BA8-E6AA00362653}"/>
              </a:ext>
            </a:extLst>
          </p:cNvPr>
          <p:cNvSpPr>
            <a:spLocks noGrp="1"/>
          </p:cNvSpPr>
          <p:nvPr>
            <p:ph type="ctrTitle"/>
          </p:nvPr>
        </p:nvSpPr>
        <p:spPr/>
        <p:txBody>
          <a:bodyPr/>
          <a:lstStyle/>
          <a:p>
            <a:pPr algn="ctr"/>
            <a:r>
              <a:rPr lang="en-US" dirty="0">
                <a:solidFill>
                  <a:schemeClr val="accent2">
                    <a:lumMod val="75000"/>
                  </a:schemeClr>
                </a:solidFill>
              </a:rPr>
              <a:t>Benediction of the Book of Hebrews</a:t>
            </a:r>
          </a:p>
        </p:txBody>
      </p:sp>
      <p:sp>
        <p:nvSpPr>
          <p:cNvPr id="3" name="Subtitle 2">
            <a:extLst>
              <a:ext uri="{FF2B5EF4-FFF2-40B4-BE49-F238E27FC236}">
                <a16:creationId xmlns:a16="http://schemas.microsoft.com/office/drawing/2014/main" id="{40E4A515-9918-D435-D7BA-16C01164A6F1}"/>
              </a:ext>
            </a:extLst>
          </p:cNvPr>
          <p:cNvSpPr>
            <a:spLocks noGrp="1"/>
          </p:cNvSpPr>
          <p:nvPr>
            <p:ph type="subTitle" idx="1"/>
          </p:nvPr>
        </p:nvSpPr>
        <p:spPr/>
        <p:txBody>
          <a:bodyPr>
            <a:normAutofit/>
          </a:bodyPr>
          <a:lstStyle/>
          <a:p>
            <a:pPr algn="ctr"/>
            <a:r>
              <a:rPr lang="en-US" sz="3200" dirty="0">
                <a:solidFill>
                  <a:schemeClr val="tx1"/>
                </a:solidFill>
              </a:rPr>
              <a:t>Hebrews 13: 20 - 25</a:t>
            </a:r>
          </a:p>
        </p:txBody>
      </p:sp>
    </p:spTree>
    <p:extLst>
      <p:ext uri="{BB962C8B-B14F-4D97-AF65-F5344CB8AC3E}">
        <p14:creationId xmlns:p14="http://schemas.microsoft.com/office/powerpoint/2010/main" val="15322397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ACE2E1-89B2-D4B1-EB31-FD93170AA92A}"/>
              </a:ext>
            </a:extLst>
          </p:cNvPr>
          <p:cNvSpPr>
            <a:spLocks noGrp="1"/>
          </p:cNvSpPr>
          <p:nvPr>
            <p:ph idx="1"/>
          </p:nvPr>
        </p:nvSpPr>
        <p:spPr>
          <a:xfrm>
            <a:off x="222070" y="339636"/>
            <a:ext cx="10554788" cy="6518364"/>
          </a:xfrm>
        </p:spPr>
        <p:txBody>
          <a:bodyPr>
            <a:normAutofit/>
          </a:bodyPr>
          <a:lstStyle/>
          <a:p>
            <a:pPr marL="0" indent="0">
              <a:buNone/>
            </a:pPr>
            <a:r>
              <a:rPr lang="en-US" sz="2800" dirty="0"/>
              <a:t>V20  “Now may the God of peace, Who through the blood of the eternal covenant brought back from the dead our Lord Jesus, that Great Shepherd of the sheep, </a:t>
            </a:r>
            <a:r>
              <a:rPr lang="en-US" sz="2800" baseline="30000" dirty="0"/>
              <a:t>21 </a:t>
            </a:r>
            <a:r>
              <a:rPr lang="en-US" sz="2800" dirty="0"/>
              <a:t>equip you with everything good for doing His will, and may He work in us what is pleasing to Him, through Jesus Christ, to Whom be glory for ever and ever. Amen</a:t>
            </a:r>
          </a:p>
          <a:p>
            <a:pPr marL="0" indent="0">
              <a:buNone/>
            </a:pPr>
            <a:endParaRPr lang="en-US" sz="2800" dirty="0"/>
          </a:p>
          <a:p>
            <a:pPr marL="0" indent="0">
              <a:buNone/>
            </a:pPr>
            <a:r>
              <a:rPr lang="en-US" sz="2800" dirty="0"/>
              <a:t>V22  Brothers and sisters, I urge you to bear with my words of exhortation, for in fact I have written to you quite briefly. </a:t>
            </a:r>
            <a:r>
              <a:rPr lang="en-US" sz="2800" baseline="30000" dirty="0"/>
              <a:t>23</a:t>
            </a:r>
            <a:r>
              <a:rPr lang="en-US" sz="2800" dirty="0"/>
              <a:t>I want you to know that our brother, Timothy has been released. If he arrives soon, I will come with him to see you. </a:t>
            </a:r>
            <a:r>
              <a:rPr lang="en-US" sz="2800" baseline="30000" dirty="0"/>
              <a:t>24</a:t>
            </a:r>
            <a:r>
              <a:rPr lang="en-US" sz="2800" dirty="0"/>
              <a:t> Greet all your leaders and all the Lord’s people. Those from Italy send you their greetings.</a:t>
            </a:r>
          </a:p>
          <a:p>
            <a:pPr marL="0" indent="0" algn="ctr">
              <a:buNone/>
            </a:pPr>
            <a:r>
              <a:rPr lang="en-US" sz="2800" dirty="0"/>
              <a:t>V25  Grace be with you all.”</a:t>
            </a:r>
          </a:p>
          <a:p>
            <a:pPr marL="0" indent="0">
              <a:buNone/>
            </a:pPr>
            <a:endParaRPr lang="en-US" sz="2800" dirty="0"/>
          </a:p>
        </p:txBody>
      </p:sp>
    </p:spTree>
    <p:extLst>
      <p:ext uri="{BB962C8B-B14F-4D97-AF65-F5344CB8AC3E}">
        <p14:creationId xmlns:p14="http://schemas.microsoft.com/office/powerpoint/2010/main" val="3356047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D85A5D-ED15-3A2B-6112-975452C08F36}"/>
              </a:ext>
            </a:extLst>
          </p:cNvPr>
          <p:cNvSpPr>
            <a:spLocks noGrp="1"/>
          </p:cNvSpPr>
          <p:nvPr>
            <p:ph type="title"/>
          </p:nvPr>
        </p:nvSpPr>
        <p:spPr>
          <a:xfrm>
            <a:off x="677334" y="609600"/>
            <a:ext cx="8596668" cy="1127760"/>
          </a:xfrm>
        </p:spPr>
        <p:txBody>
          <a:bodyPr>
            <a:normAutofit/>
          </a:bodyPr>
          <a:lstStyle/>
          <a:p>
            <a:pPr algn="ctr"/>
            <a:r>
              <a:rPr lang="en-US" sz="2800" dirty="0">
                <a:solidFill>
                  <a:schemeClr val="tx1"/>
                </a:solidFill>
              </a:rPr>
              <a:t>Benediction = “a good word” or blessing asking God’s favor.</a:t>
            </a:r>
          </a:p>
        </p:txBody>
      </p:sp>
      <p:sp>
        <p:nvSpPr>
          <p:cNvPr id="3" name="Content Placeholder 2">
            <a:extLst>
              <a:ext uri="{FF2B5EF4-FFF2-40B4-BE49-F238E27FC236}">
                <a16:creationId xmlns:a16="http://schemas.microsoft.com/office/drawing/2014/main" id="{B13796DB-3C41-B57C-87FE-D928289FD29A}"/>
              </a:ext>
            </a:extLst>
          </p:cNvPr>
          <p:cNvSpPr>
            <a:spLocks noGrp="1"/>
          </p:cNvSpPr>
          <p:nvPr>
            <p:ph idx="1"/>
          </p:nvPr>
        </p:nvSpPr>
        <p:spPr>
          <a:xfrm>
            <a:off x="677333" y="1737361"/>
            <a:ext cx="10465283" cy="4950822"/>
          </a:xfrm>
        </p:spPr>
        <p:txBody>
          <a:bodyPr>
            <a:normAutofit/>
          </a:bodyPr>
          <a:lstStyle/>
          <a:p>
            <a:r>
              <a:rPr lang="en-US" sz="2800" dirty="0"/>
              <a:t>V20 – 22 The writer’s ‘good words of blessings’ prayed for the readers of the letter called Hebrews</a:t>
            </a:r>
          </a:p>
          <a:p>
            <a:r>
              <a:rPr lang="en-US" sz="2800" dirty="0"/>
              <a:t>V20 “the God of peace...” = that Sabbath rest in Heb 4 – 10... A rest that comes </a:t>
            </a:r>
            <a:r>
              <a:rPr lang="en-US" sz="2800" b="1" dirty="0"/>
              <a:t>only</a:t>
            </a:r>
            <a:r>
              <a:rPr lang="en-US" sz="2800" dirty="0"/>
              <a:t> when someone understands the Almighty Creator knows your name (Isaiah 43); will never leave/forsake us (Josh 1:9); holds us in the palm of His hand (Isaiah 49); and paid the debt of our sin – once and for all. (Heb 7).</a:t>
            </a:r>
          </a:p>
          <a:p>
            <a:pPr marL="0" indent="0">
              <a:buNone/>
            </a:pPr>
            <a:r>
              <a:rPr lang="en-US" sz="2800" dirty="0"/>
              <a:t>	He brought back from the dead our Lord Jesus – His blood – 	the eternal covenant</a:t>
            </a:r>
          </a:p>
        </p:txBody>
      </p:sp>
    </p:spTree>
    <p:extLst>
      <p:ext uri="{BB962C8B-B14F-4D97-AF65-F5344CB8AC3E}">
        <p14:creationId xmlns:p14="http://schemas.microsoft.com/office/powerpoint/2010/main" val="931591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99738-7F8F-7A7B-4F8C-46A44D4935B1}"/>
              </a:ext>
            </a:extLst>
          </p:cNvPr>
          <p:cNvSpPr>
            <a:spLocks noGrp="1"/>
          </p:cNvSpPr>
          <p:nvPr>
            <p:ph type="title"/>
          </p:nvPr>
        </p:nvSpPr>
        <p:spPr>
          <a:xfrm>
            <a:off x="274320" y="222069"/>
            <a:ext cx="9993085" cy="1708331"/>
          </a:xfrm>
        </p:spPr>
        <p:txBody>
          <a:bodyPr>
            <a:normAutofit fontScale="90000"/>
          </a:bodyPr>
          <a:lstStyle/>
          <a:p>
            <a:pPr algn="just"/>
            <a:r>
              <a:rPr lang="en-US" sz="2800" dirty="0"/>
              <a:t> </a:t>
            </a:r>
            <a:r>
              <a:rPr lang="en-US" sz="3100" dirty="0">
                <a:solidFill>
                  <a:schemeClr val="tx1"/>
                </a:solidFill>
              </a:rPr>
              <a:t>...“our Lord Jesus, that Great Shepherd of the sheep”</a:t>
            </a:r>
            <a:br>
              <a:rPr lang="en-US" sz="3100" dirty="0">
                <a:solidFill>
                  <a:schemeClr val="tx1"/>
                </a:solidFill>
              </a:rPr>
            </a:br>
            <a:r>
              <a:rPr lang="en-US" sz="3100" dirty="0">
                <a:solidFill>
                  <a:schemeClr val="tx1"/>
                </a:solidFill>
              </a:rPr>
              <a:t>John 10:11&amp; 14, Jesus says, “I am the good Shepherd... </a:t>
            </a:r>
            <a:r>
              <a:rPr lang="en-US" sz="3100" i="1" dirty="0">
                <a:solidFill>
                  <a:schemeClr val="tx1"/>
                </a:solidFill>
              </a:rPr>
              <a:t>Who</a:t>
            </a:r>
            <a:r>
              <a:rPr lang="en-US" sz="3100" dirty="0">
                <a:solidFill>
                  <a:schemeClr val="tx1"/>
                </a:solidFill>
              </a:rPr>
              <a:t> lays down his life for his sheep...I know My sheep and My sheep know Me.” (one of Jesus’ “I Am” statements)</a:t>
            </a:r>
          </a:p>
        </p:txBody>
      </p:sp>
      <p:sp>
        <p:nvSpPr>
          <p:cNvPr id="3" name="Content Placeholder 2">
            <a:extLst>
              <a:ext uri="{FF2B5EF4-FFF2-40B4-BE49-F238E27FC236}">
                <a16:creationId xmlns:a16="http://schemas.microsoft.com/office/drawing/2014/main" id="{F476FB01-E13F-455D-35B2-24C144E4181F}"/>
              </a:ext>
            </a:extLst>
          </p:cNvPr>
          <p:cNvSpPr>
            <a:spLocks noGrp="1"/>
          </p:cNvSpPr>
          <p:nvPr>
            <p:ph idx="1"/>
          </p:nvPr>
        </p:nvSpPr>
        <p:spPr>
          <a:xfrm>
            <a:off x="376888" y="2416629"/>
            <a:ext cx="10713477" cy="4323805"/>
          </a:xfrm>
        </p:spPr>
        <p:txBody>
          <a:bodyPr>
            <a:normAutofit lnSpcReduction="10000"/>
          </a:bodyPr>
          <a:lstStyle/>
          <a:p>
            <a:pPr marL="0" indent="0">
              <a:buNone/>
            </a:pPr>
            <a:r>
              <a:rPr lang="en-US" sz="2800" dirty="0"/>
              <a:t>V21 </a:t>
            </a:r>
            <a:r>
              <a:rPr lang="en-US" sz="2800" i="1" dirty="0"/>
              <a:t>(Let this Good Shepherd)</a:t>
            </a:r>
            <a:r>
              <a:rPr lang="en-US" sz="2800" dirty="0"/>
              <a:t>...equip you with everything good for doing His will, and may He work in us what is pleasing to Him, </a:t>
            </a:r>
          </a:p>
          <a:p>
            <a:pPr>
              <a:buFont typeface="Arial" panose="020B0604020202020204" pitchFamily="34" charset="0"/>
              <a:buChar char="•"/>
            </a:pPr>
            <a:r>
              <a:rPr lang="en-US" sz="2800" dirty="0"/>
              <a:t>Heb 5: “by now you should be eating meat, but we are still feeding you milk...”</a:t>
            </a:r>
          </a:p>
          <a:p>
            <a:pPr>
              <a:buFont typeface="Arial" panose="020B0604020202020204" pitchFamily="34" charset="0"/>
              <a:buChar char="•"/>
            </a:pPr>
            <a:r>
              <a:rPr lang="en-US" sz="2800" dirty="0"/>
              <a:t>Phil 2: 13 = “For it is God Who works in you to will and to act in order to fulfill His good purposes.”</a:t>
            </a:r>
          </a:p>
          <a:p>
            <a:pPr marL="0" indent="0">
              <a:buNone/>
            </a:pPr>
            <a:r>
              <a:rPr lang="en-US" sz="2800" dirty="0"/>
              <a:t> </a:t>
            </a:r>
          </a:p>
          <a:p>
            <a:pPr marL="0" indent="0">
              <a:buNone/>
            </a:pPr>
            <a:r>
              <a:rPr lang="en-US" sz="2800" baseline="30000" dirty="0"/>
              <a:t>21</a:t>
            </a:r>
            <a:r>
              <a:rPr lang="en-US" sz="2800" dirty="0"/>
              <a:t>through Jesus Christ, to Whom be glory for ever and ever. Amen</a:t>
            </a:r>
          </a:p>
          <a:p>
            <a:pPr marL="0" indent="0">
              <a:buNone/>
            </a:pPr>
            <a:r>
              <a:rPr lang="en-US" sz="2800" dirty="0"/>
              <a:t> </a:t>
            </a:r>
          </a:p>
        </p:txBody>
      </p:sp>
    </p:spTree>
    <p:extLst>
      <p:ext uri="{BB962C8B-B14F-4D97-AF65-F5344CB8AC3E}">
        <p14:creationId xmlns:p14="http://schemas.microsoft.com/office/powerpoint/2010/main" val="3786775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AEF7F4-8EA9-D19D-06A9-A13B313271AE}"/>
              </a:ext>
            </a:extLst>
          </p:cNvPr>
          <p:cNvSpPr>
            <a:spLocks noGrp="1"/>
          </p:cNvSpPr>
          <p:nvPr>
            <p:ph idx="1"/>
          </p:nvPr>
        </p:nvSpPr>
        <p:spPr>
          <a:xfrm>
            <a:off x="287383" y="940526"/>
            <a:ext cx="10045337" cy="5394960"/>
          </a:xfrm>
        </p:spPr>
        <p:txBody>
          <a:bodyPr>
            <a:normAutofit/>
          </a:bodyPr>
          <a:lstStyle/>
          <a:p>
            <a:pPr marL="0" indent="0">
              <a:buNone/>
            </a:pPr>
            <a:r>
              <a:rPr lang="en-US" sz="2800" dirty="0"/>
              <a:t>V22  Brothers and sisters, I urge you to bear with my words of exhortation, for in fact I have written to you quite briefly.</a:t>
            </a:r>
          </a:p>
          <a:p>
            <a:pPr marL="0" indent="0">
              <a:buNone/>
            </a:pPr>
            <a:endParaRPr lang="en-US" sz="2800" dirty="0"/>
          </a:p>
          <a:p>
            <a:pPr marL="0" indent="0">
              <a:buNone/>
            </a:pPr>
            <a:r>
              <a:rPr lang="en-US" sz="2800" dirty="0"/>
              <a:t> </a:t>
            </a:r>
            <a:r>
              <a:rPr lang="en-US" sz="2800" baseline="30000" dirty="0"/>
              <a:t>23</a:t>
            </a:r>
            <a:r>
              <a:rPr lang="en-US" sz="2800" dirty="0"/>
              <a:t>I want you to know that our brother, Timothy has been released. If he arrives soon, I will come with him to see you. </a:t>
            </a:r>
          </a:p>
          <a:p>
            <a:pPr marL="0" indent="0">
              <a:buNone/>
            </a:pPr>
            <a:endParaRPr lang="en-US" sz="2800" baseline="30000" dirty="0"/>
          </a:p>
          <a:p>
            <a:pPr marL="0" indent="0">
              <a:buNone/>
            </a:pPr>
            <a:r>
              <a:rPr lang="en-US" sz="2800" baseline="30000" dirty="0"/>
              <a:t>24</a:t>
            </a:r>
            <a:r>
              <a:rPr lang="en-US" sz="2800" dirty="0"/>
              <a:t> Greet all your leaders and all the Lord’s people. Those from Italy send you their greetings.</a:t>
            </a:r>
          </a:p>
          <a:p>
            <a:pPr marL="0" indent="0" algn="ctr">
              <a:buNone/>
            </a:pPr>
            <a:endParaRPr lang="en-US" sz="2800" dirty="0"/>
          </a:p>
          <a:p>
            <a:pPr marL="0" indent="0" algn="ctr">
              <a:buNone/>
            </a:pPr>
            <a:r>
              <a:rPr lang="en-US" sz="2800" dirty="0"/>
              <a:t>V25  Grace be with you all.”</a:t>
            </a:r>
          </a:p>
          <a:p>
            <a:endParaRPr lang="en-US" sz="2800" dirty="0"/>
          </a:p>
        </p:txBody>
      </p:sp>
    </p:spTree>
    <p:extLst>
      <p:ext uri="{BB962C8B-B14F-4D97-AF65-F5344CB8AC3E}">
        <p14:creationId xmlns:p14="http://schemas.microsoft.com/office/powerpoint/2010/main" val="5859986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64631-89FD-A000-2910-03AD6A913833}"/>
              </a:ext>
            </a:extLst>
          </p:cNvPr>
          <p:cNvSpPr>
            <a:spLocks noGrp="1"/>
          </p:cNvSpPr>
          <p:nvPr>
            <p:ph type="title"/>
          </p:nvPr>
        </p:nvSpPr>
        <p:spPr/>
        <p:txBody>
          <a:bodyPr/>
          <a:lstStyle/>
          <a:p>
            <a:pPr algn="ctr"/>
            <a:r>
              <a:rPr lang="en-US" dirty="0">
                <a:solidFill>
                  <a:schemeClr val="tx1"/>
                </a:solidFill>
              </a:rPr>
              <a:t>What have we learned from the </a:t>
            </a:r>
            <a:br>
              <a:rPr lang="en-US" dirty="0">
                <a:solidFill>
                  <a:schemeClr val="tx1"/>
                </a:solidFill>
              </a:rPr>
            </a:br>
            <a:r>
              <a:rPr lang="en-US" dirty="0">
                <a:solidFill>
                  <a:schemeClr val="tx1"/>
                </a:solidFill>
              </a:rPr>
              <a:t>Book of Hebrews?</a:t>
            </a:r>
          </a:p>
        </p:txBody>
      </p:sp>
      <p:sp>
        <p:nvSpPr>
          <p:cNvPr id="3" name="Content Placeholder 2">
            <a:extLst>
              <a:ext uri="{FF2B5EF4-FFF2-40B4-BE49-F238E27FC236}">
                <a16:creationId xmlns:a16="http://schemas.microsoft.com/office/drawing/2014/main" id="{6F431B84-8144-163A-58F0-D6098CFB2AFE}"/>
              </a:ext>
            </a:extLst>
          </p:cNvPr>
          <p:cNvSpPr>
            <a:spLocks noGrp="1"/>
          </p:cNvSpPr>
          <p:nvPr>
            <p:ph idx="1"/>
          </p:nvPr>
        </p:nvSpPr>
        <p:spPr>
          <a:xfrm>
            <a:off x="677333" y="2160589"/>
            <a:ext cx="9694575" cy="4292462"/>
          </a:xfrm>
        </p:spPr>
        <p:txBody>
          <a:bodyPr>
            <a:normAutofit/>
          </a:bodyPr>
          <a:lstStyle/>
          <a:p>
            <a:pPr marL="0" indent="0">
              <a:buNone/>
            </a:pPr>
            <a:r>
              <a:rPr lang="en-US" sz="2800" dirty="0"/>
              <a:t>Chapter 1		Jesus is God – greater than the angels &amp; 						not a created being as the angels are</a:t>
            </a:r>
          </a:p>
          <a:p>
            <a:pPr marL="0" indent="0">
              <a:buNone/>
            </a:pPr>
            <a:endParaRPr lang="en-US" sz="2800" dirty="0"/>
          </a:p>
          <a:p>
            <a:pPr marL="0" indent="0">
              <a:buNone/>
            </a:pPr>
            <a:r>
              <a:rPr lang="en-US" sz="2800" dirty="0"/>
              <a:t>	2				Jesus became human (Christmas story) to 						share our humanity – fully God &amp; fully 							human – Emmanual = God with us</a:t>
            </a:r>
          </a:p>
          <a:p>
            <a:pPr marL="0" indent="0">
              <a:buNone/>
            </a:pPr>
            <a:endParaRPr lang="en-US" sz="2800" dirty="0"/>
          </a:p>
          <a:p>
            <a:pPr marL="0" indent="0">
              <a:buNone/>
            </a:pPr>
            <a:r>
              <a:rPr lang="en-US" sz="2800" dirty="0"/>
              <a:t>	3				Jesus is greater than Moses</a:t>
            </a:r>
          </a:p>
        </p:txBody>
      </p:sp>
    </p:spTree>
    <p:extLst>
      <p:ext uri="{BB962C8B-B14F-4D97-AF65-F5344CB8AC3E}">
        <p14:creationId xmlns:p14="http://schemas.microsoft.com/office/powerpoint/2010/main" val="2523042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C56242-BF7A-5409-229F-8ED2497363A7}"/>
              </a:ext>
            </a:extLst>
          </p:cNvPr>
          <p:cNvSpPr>
            <a:spLocks noGrp="1"/>
          </p:cNvSpPr>
          <p:nvPr>
            <p:ph idx="1"/>
          </p:nvPr>
        </p:nvSpPr>
        <p:spPr>
          <a:xfrm>
            <a:off x="403014" y="613956"/>
            <a:ext cx="9864392" cy="6087290"/>
          </a:xfrm>
        </p:spPr>
        <p:txBody>
          <a:bodyPr>
            <a:normAutofit/>
          </a:bodyPr>
          <a:lstStyle/>
          <a:p>
            <a:pPr marL="0" indent="0">
              <a:buNone/>
            </a:pPr>
            <a:r>
              <a:rPr lang="en-US" sz="2800" dirty="0"/>
              <a:t>Chapter 4	Sabbath rest is the confidence that we ARE 						His and He is mine (Song of Solomon 2)</a:t>
            </a:r>
          </a:p>
          <a:p>
            <a:pPr marL="0" indent="0">
              <a:buNone/>
            </a:pPr>
            <a:endParaRPr lang="en-US" sz="2800" dirty="0"/>
          </a:p>
          <a:p>
            <a:pPr marL="0" indent="0">
              <a:buNone/>
            </a:pPr>
            <a:r>
              <a:rPr lang="en-US" sz="2800" dirty="0"/>
              <a:t>	5-8		Jesus is our High Priest (v5 &amp; 6): “You are My Son 				and ... A priest forever...”</a:t>
            </a:r>
          </a:p>
          <a:p>
            <a:pPr marL="0" indent="0">
              <a:buNone/>
            </a:pPr>
            <a:endParaRPr lang="en-US" sz="2800" dirty="0"/>
          </a:p>
          <a:p>
            <a:pPr marL="0" indent="0">
              <a:buNone/>
            </a:pPr>
            <a:r>
              <a:rPr lang="en-US" sz="2800" dirty="0"/>
              <a:t>	9-10		Jesus sacrificed Himself to conquer sin once and 				for all!</a:t>
            </a:r>
          </a:p>
          <a:p>
            <a:pPr marL="0" indent="0">
              <a:buNone/>
            </a:pPr>
            <a:endParaRPr lang="en-US" sz="2800" dirty="0"/>
          </a:p>
          <a:p>
            <a:pPr marL="0" indent="0">
              <a:buNone/>
            </a:pPr>
            <a:r>
              <a:rPr lang="en-US" sz="2800" dirty="0"/>
              <a:t>	11			Faith must include action – for (v6) without faith 				we cannot please God			</a:t>
            </a:r>
          </a:p>
        </p:txBody>
      </p:sp>
    </p:spTree>
    <p:extLst>
      <p:ext uri="{BB962C8B-B14F-4D97-AF65-F5344CB8AC3E}">
        <p14:creationId xmlns:p14="http://schemas.microsoft.com/office/powerpoint/2010/main" val="674904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7D7BE8-2AB4-A3AC-A4EE-C4D74A50691C}"/>
              </a:ext>
            </a:extLst>
          </p:cNvPr>
          <p:cNvSpPr>
            <a:spLocks noGrp="1"/>
          </p:cNvSpPr>
          <p:nvPr>
            <p:ph idx="1"/>
          </p:nvPr>
        </p:nvSpPr>
        <p:spPr>
          <a:xfrm>
            <a:off x="285449" y="966652"/>
            <a:ext cx="10021146" cy="5721530"/>
          </a:xfrm>
        </p:spPr>
        <p:txBody>
          <a:bodyPr>
            <a:normAutofit lnSpcReduction="10000"/>
          </a:bodyPr>
          <a:lstStyle/>
          <a:p>
            <a:pPr marL="0" indent="0">
              <a:buNone/>
            </a:pPr>
            <a:r>
              <a:rPr lang="en-US" sz="2800" dirty="0"/>
              <a:t>Chapter 12		Called to action: “Throw off all that hinders 						our faithfulness, throw off the sin that 								entangles us...”</a:t>
            </a:r>
          </a:p>
          <a:p>
            <a:pPr marL="0" indent="0">
              <a:buNone/>
            </a:pPr>
            <a:endParaRPr lang="en-US" sz="2800" dirty="0"/>
          </a:p>
          <a:p>
            <a:pPr marL="0" indent="0">
              <a:buNone/>
            </a:pPr>
            <a:r>
              <a:rPr lang="en-US" sz="2800" dirty="0"/>
              <a:t>					(v14) Make every effort to live at peace 							with everyone and be holy...”</a:t>
            </a:r>
          </a:p>
          <a:p>
            <a:pPr marL="0" indent="0">
              <a:buNone/>
            </a:pPr>
            <a:endParaRPr lang="en-US" sz="2800" dirty="0"/>
          </a:p>
          <a:p>
            <a:pPr marL="0" indent="0">
              <a:buNone/>
            </a:pPr>
            <a:r>
              <a:rPr lang="en-US" sz="2800" dirty="0"/>
              <a:t>	13				May the God of peace equip you with 								everything good for doing His will, and may He 					work in us what is pleasing to Him 	</a:t>
            </a:r>
          </a:p>
          <a:p>
            <a:pPr marL="0" indent="0">
              <a:buNone/>
            </a:pPr>
            <a:endParaRPr lang="en-US" sz="2800" dirty="0"/>
          </a:p>
          <a:p>
            <a:pPr marL="0" indent="0">
              <a:buNone/>
            </a:pPr>
            <a:r>
              <a:rPr lang="en-US" sz="2800" dirty="0"/>
              <a:t>		</a:t>
            </a:r>
          </a:p>
        </p:txBody>
      </p:sp>
    </p:spTree>
    <p:extLst>
      <p:ext uri="{BB962C8B-B14F-4D97-AF65-F5344CB8AC3E}">
        <p14:creationId xmlns:p14="http://schemas.microsoft.com/office/powerpoint/2010/main" val="22041804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08EC45-19F0-922E-3103-3B9081E44539}"/>
              </a:ext>
            </a:extLst>
          </p:cNvPr>
          <p:cNvSpPr>
            <a:spLocks noGrp="1"/>
          </p:cNvSpPr>
          <p:nvPr>
            <p:ph idx="1"/>
          </p:nvPr>
        </p:nvSpPr>
        <p:spPr>
          <a:xfrm>
            <a:off x="677334" y="1175657"/>
            <a:ext cx="8596668" cy="4865705"/>
          </a:xfrm>
        </p:spPr>
        <p:txBody>
          <a:bodyPr>
            <a:normAutofit/>
          </a:bodyPr>
          <a:lstStyle/>
          <a:p>
            <a:pPr marL="0" indent="0" algn="ctr">
              <a:buNone/>
            </a:pPr>
            <a:r>
              <a:rPr lang="en-US" sz="3200" dirty="0"/>
              <a:t>Will you be His instrument of peace this Christmas season?</a:t>
            </a:r>
          </a:p>
          <a:p>
            <a:pPr marL="0" indent="0">
              <a:buNone/>
            </a:pPr>
            <a:endParaRPr lang="en-US" sz="3200" dirty="0"/>
          </a:p>
          <a:p>
            <a:pPr marL="0" indent="0">
              <a:buNone/>
            </a:pPr>
            <a:endParaRPr lang="en-US" sz="3200" dirty="0"/>
          </a:p>
          <a:p>
            <a:pPr marL="0" indent="0" algn="ctr">
              <a:buNone/>
            </a:pPr>
            <a:r>
              <a:rPr lang="en-US" sz="4000" dirty="0"/>
              <a:t>Merry Christmas!</a:t>
            </a:r>
          </a:p>
        </p:txBody>
      </p:sp>
    </p:spTree>
    <p:extLst>
      <p:ext uri="{BB962C8B-B14F-4D97-AF65-F5344CB8AC3E}">
        <p14:creationId xmlns:p14="http://schemas.microsoft.com/office/powerpoint/2010/main" val="3168120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119</TotalTime>
  <Words>844</Words>
  <Application>Microsoft Macintosh PowerPoint</Application>
  <PresentationFormat>Widescreen</PresentationFormat>
  <Paragraphs>48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Benediction of the Book of Hebrews</vt:lpstr>
      <vt:lpstr>PowerPoint Presentation</vt:lpstr>
      <vt:lpstr>Benediction = “a good word” or blessing asking God’s favor.</vt:lpstr>
      <vt:lpstr> ...“our Lord Jesus, that Great Shepherd of the sheep” John 10:11&amp; 14, Jesus says, “I am the good Shepherd... Who lays down his life for his sheep...I know My sheep and My sheep know Me.” (one of Jesus’ “I Am” statements)</vt:lpstr>
      <vt:lpstr>PowerPoint Presentation</vt:lpstr>
      <vt:lpstr>What have we learned from the  Book of Hebrews?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2</cp:revision>
  <dcterms:created xsi:type="dcterms:W3CDTF">2025-12-12T18:46:53Z</dcterms:created>
  <dcterms:modified xsi:type="dcterms:W3CDTF">2025-12-12T20:46:13Z</dcterms:modified>
</cp:coreProperties>
</file>