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1" r:id="rId4"/>
    <p:sldId id="262" r:id="rId5"/>
    <p:sldId id="263" r:id="rId6"/>
    <p:sldId id="258" r:id="rId7"/>
    <p:sldId id="264" r:id="rId8"/>
    <p:sldId id="259" r:id="rId9"/>
    <p:sldId id="265" r:id="rId10"/>
    <p:sldId id="266" r:id="rId11"/>
    <p:sldId id="260"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451"/>
    <p:restoredTop sz="94628"/>
  </p:normalViewPr>
  <p:slideViewPr>
    <p:cSldViewPr snapToGrid="0">
      <p:cViewPr>
        <p:scale>
          <a:sx n="97" d="100"/>
          <a:sy n="97" d="100"/>
        </p:scale>
        <p:origin x="168"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12/20/25</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12/20/25</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en-US"/>
            </a:p>
          </p:txBody>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12/20/25</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BD6B1-36CA-3D93-C67E-C95846AB84FB}"/>
              </a:ext>
            </a:extLst>
          </p:cNvPr>
          <p:cNvSpPr>
            <a:spLocks noGrp="1"/>
          </p:cNvSpPr>
          <p:nvPr>
            <p:ph type="ctrTitle"/>
          </p:nvPr>
        </p:nvSpPr>
        <p:spPr/>
        <p:txBody>
          <a:bodyPr/>
          <a:lstStyle/>
          <a:p>
            <a:pPr algn="ctr"/>
            <a:r>
              <a:rPr lang="en-US" dirty="0"/>
              <a:t>The 4 Noted Ladies in Jesus’ Lineage</a:t>
            </a:r>
          </a:p>
        </p:txBody>
      </p:sp>
      <p:sp>
        <p:nvSpPr>
          <p:cNvPr id="3" name="Subtitle 2">
            <a:extLst>
              <a:ext uri="{FF2B5EF4-FFF2-40B4-BE49-F238E27FC236}">
                <a16:creationId xmlns:a16="http://schemas.microsoft.com/office/drawing/2014/main" id="{33680800-FA6E-0275-BD34-D60FAEF0C002}"/>
              </a:ext>
            </a:extLst>
          </p:cNvPr>
          <p:cNvSpPr>
            <a:spLocks noGrp="1"/>
          </p:cNvSpPr>
          <p:nvPr>
            <p:ph type="subTitle" idx="1"/>
          </p:nvPr>
        </p:nvSpPr>
        <p:spPr>
          <a:xfrm>
            <a:off x="1259458" y="5090889"/>
            <a:ext cx="8825658" cy="861420"/>
          </a:xfrm>
        </p:spPr>
        <p:txBody>
          <a:bodyPr>
            <a:normAutofit/>
          </a:bodyPr>
          <a:lstStyle/>
          <a:p>
            <a:pPr algn="ctr"/>
            <a:r>
              <a:rPr lang="en-US" sz="3200" dirty="0">
                <a:solidFill>
                  <a:schemeClr val="bg1"/>
                </a:solidFill>
              </a:rPr>
              <a:t>Matthew 1: 1-16  and Luke 4: 23-38</a:t>
            </a:r>
          </a:p>
        </p:txBody>
      </p:sp>
    </p:spTree>
    <p:extLst>
      <p:ext uri="{BB962C8B-B14F-4D97-AF65-F5344CB8AC3E}">
        <p14:creationId xmlns:p14="http://schemas.microsoft.com/office/powerpoint/2010/main" val="621163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47696D5-4B19-FC7A-2F20-C3B9F5AC7945}"/>
              </a:ext>
            </a:extLst>
          </p:cNvPr>
          <p:cNvSpPr>
            <a:spLocks noGrp="1"/>
          </p:cNvSpPr>
          <p:nvPr>
            <p:ph type="ctrTitle"/>
          </p:nvPr>
        </p:nvSpPr>
        <p:spPr>
          <a:xfrm>
            <a:off x="850154" y="824948"/>
            <a:ext cx="10122645" cy="5208104"/>
          </a:xfrm>
        </p:spPr>
        <p:txBody>
          <a:bodyPr anchor="t"/>
          <a:lstStyle/>
          <a:p>
            <a:r>
              <a:rPr lang="en-US" sz="2800" dirty="0"/>
              <a:t>Ruth gleans wheat in Boaz’s fields – not knowing he is a relative of Naomi...</a:t>
            </a:r>
            <a:br>
              <a:rPr lang="en-US" sz="2800" dirty="0"/>
            </a:br>
            <a:br>
              <a:rPr lang="en-US" sz="2800" dirty="0"/>
            </a:br>
            <a:r>
              <a:rPr lang="en-US" sz="2800" dirty="0"/>
              <a:t>Kingsman Redeemer:</a:t>
            </a:r>
            <a:br>
              <a:rPr lang="en-US" sz="2800" dirty="0"/>
            </a:br>
            <a:r>
              <a:rPr lang="en-US" sz="2800" dirty="0"/>
              <a:t>Boaz is touched by Ruth’s sacrifices and noble character, he meets with the town elders asking to become the owner of Elimelek’s property...comes with Ruth as his wife</a:t>
            </a:r>
            <a:br>
              <a:rPr lang="en-US" sz="2800" dirty="0"/>
            </a:br>
            <a:br>
              <a:rPr lang="en-US" sz="2800" dirty="0"/>
            </a:br>
            <a:r>
              <a:rPr lang="en-US" sz="2800" dirty="0"/>
              <a:t>They are married and give birth to Obed... Obed is Jesse’s father... Jesse is King David’s father... King David the promised direct family line of Jesus our Lord and Savior...</a:t>
            </a:r>
          </a:p>
        </p:txBody>
      </p:sp>
    </p:spTree>
    <p:extLst>
      <p:ext uri="{BB962C8B-B14F-4D97-AF65-F5344CB8AC3E}">
        <p14:creationId xmlns:p14="http://schemas.microsoft.com/office/powerpoint/2010/main" val="1032893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6503EB0F-2257-4A3E-A73B-E1DE769B459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a16="http://schemas.microsoft.com/office/drawing/2014/main" id="{77012B2A-0D78-433A-8C68-8889D3DCD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Freeform 5">
              <a:extLst>
                <a:ext uri="{FF2B5EF4-FFF2-40B4-BE49-F238E27FC236}">
                  <a16:creationId xmlns:a16="http://schemas.microsoft.com/office/drawing/2014/main" id="{119D0202-ED3F-47CC-90E9-4E963BCDAB9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13" name="Rectangle 12">
            <a:extLst>
              <a:ext uri="{FF2B5EF4-FFF2-40B4-BE49-F238E27FC236}">
                <a16:creationId xmlns:a16="http://schemas.microsoft.com/office/drawing/2014/main" id="{670D6F2B-93AF-47D6-9378-5E54BE0AC6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CC104822-608D-A2AA-50A6-B9A047BA5B4E}"/>
              </a:ext>
            </a:extLst>
          </p:cNvPr>
          <p:cNvSpPr>
            <a:spLocks noGrp="1"/>
          </p:cNvSpPr>
          <p:nvPr>
            <p:ph type="title"/>
          </p:nvPr>
        </p:nvSpPr>
        <p:spPr>
          <a:xfrm>
            <a:off x="4863548" y="573741"/>
            <a:ext cx="6679523" cy="5773271"/>
          </a:xfrm>
        </p:spPr>
        <p:txBody>
          <a:bodyPr vert="horz" lIns="91440" tIns="45720" rIns="91440" bIns="45720" rtlCol="0" anchor="t">
            <a:normAutofit/>
          </a:bodyPr>
          <a:lstStyle/>
          <a:p>
            <a:r>
              <a:rPr lang="en-US" sz="2800" dirty="0"/>
              <a:t>Lineages of Jesus – Matthew’s and Luke’s:</a:t>
            </a:r>
            <a:br>
              <a:rPr lang="en-US" sz="2800" dirty="0"/>
            </a:br>
            <a:br>
              <a:rPr lang="en-US" sz="2800" dirty="0"/>
            </a:br>
            <a:r>
              <a:rPr lang="en-US" sz="2800" dirty="0"/>
              <a:t>Matt 1, starts with Abraham goes to Joseph (the husband of Mary – not the father of Jesus – v16) Identifies Jesus’ legal rightful royal claim as Messiah</a:t>
            </a:r>
            <a:br>
              <a:rPr lang="en-US" sz="2800" dirty="0"/>
            </a:br>
            <a:br>
              <a:rPr lang="en-US" sz="2800" dirty="0"/>
            </a:br>
            <a:r>
              <a:rPr lang="en-US" sz="2800" dirty="0"/>
              <a:t>Luke 4: 23 – 38, starts with Joseph to Adam. Traces Jesus’ lineage through Nathan (Solomon’s brother) – Mary is his descendant...</a:t>
            </a:r>
          </a:p>
        </p:txBody>
      </p:sp>
      <p:pic>
        <p:nvPicPr>
          <p:cNvPr id="4" name="Picture 3">
            <a:extLst>
              <a:ext uri="{FF2B5EF4-FFF2-40B4-BE49-F238E27FC236}">
                <a16:creationId xmlns:a16="http://schemas.microsoft.com/office/drawing/2014/main" id="{596C8792-36CC-0CFA-21E4-C47F6F717EB4}"/>
              </a:ext>
            </a:extLst>
          </p:cNvPr>
          <p:cNvPicPr>
            <a:picLocks noChangeAspect="1"/>
          </p:cNvPicPr>
          <p:nvPr/>
        </p:nvPicPr>
        <p:blipFill>
          <a:blip r:embed="rId3"/>
          <a:srcRect l="23907" t="-1" r="31311" b="8617"/>
          <a:stretch>
            <a:fillRect/>
          </a:stretch>
        </p:blipFill>
        <p:spPr>
          <a:xfrm>
            <a:off x="1109764" y="1113063"/>
            <a:ext cx="3531062" cy="4821572"/>
          </a:xfrm>
          <a:prstGeom prst="roundRect">
            <a:avLst>
              <a:gd name="adj" fmla="val 1858"/>
            </a:avLst>
          </a:prstGeom>
          <a:effectLst>
            <a:outerShdw blurRad="50800" dist="50800" dir="5400000" algn="tl" rotWithShape="0">
              <a:srgbClr val="000000">
                <a:alpha val="43000"/>
              </a:srgbClr>
            </a:outerShdw>
          </a:effectLst>
        </p:spPr>
      </p:pic>
    </p:spTree>
    <p:extLst>
      <p:ext uri="{BB962C8B-B14F-4D97-AF65-F5344CB8AC3E}">
        <p14:creationId xmlns:p14="http://schemas.microsoft.com/office/powerpoint/2010/main" val="1923013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3C37B6-F3E9-04D0-EEB4-30FA88DD0DED}"/>
              </a:ext>
            </a:extLst>
          </p:cNvPr>
          <p:cNvSpPr>
            <a:spLocks noGrp="1"/>
          </p:cNvSpPr>
          <p:nvPr>
            <p:ph type="ctrTitle"/>
          </p:nvPr>
        </p:nvSpPr>
        <p:spPr>
          <a:xfrm>
            <a:off x="1154954" y="874643"/>
            <a:ext cx="9804593" cy="5009322"/>
          </a:xfrm>
        </p:spPr>
        <p:txBody>
          <a:bodyPr anchor="t"/>
          <a:lstStyle/>
          <a:p>
            <a:r>
              <a:rPr lang="en-US" sz="2800" dirty="0"/>
              <a:t>Joseph is the son-in-law to Heli – Heli is Mary’s father...</a:t>
            </a:r>
            <a:br>
              <a:rPr lang="en-US" sz="2800" dirty="0"/>
            </a:br>
            <a:br>
              <a:rPr lang="en-US" sz="2800" dirty="0"/>
            </a:br>
            <a:r>
              <a:rPr lang="en-US" sz="2800" dirty="0"/>
              <a:t>Mary’s mother is a Levite and father from Judah’s line</a:t>
            </a:r>
            <a:br>
              <a:rPr lang="en-US" sz="2800" dirty="0"/>
            </a:br>
            <a:br>
              <a:rPr lang="en-US" sz="2800" dirty="0"/>
            </a:br>
            <a:r>
              <a:rPr lang="en-US" sz="2800" dirty="0"/>
              <a:t>Her cousin, Elizabeth, a Levite, is John the Baptizer’s mother...Elizabeth is 6 months pregnant when Mary goes to visit with her. (Luke 1 – 2)</a:t>
            </a:r>
            <a:br>
              <a:rPr lang="en-US" sz="2800" dirty="0"/>
            </a:br>
            <a:br>
              <a:rPr lang="en-US" sz="2800" dirty="0"/>
            </a:br>
            <a:r>
              <a:rPr lang="en-US" sz="2800" dirty="0"/>
              <a:t>Gabriel visits Mary, Luke 1:34, “how...I am still a virgin...” v38, “I am the Lord’s servant...May it be to me according to your word...” </a:t>
            </a:r>
          </a:p>
        </p:txBody>
      </p:sp>
    </p:spTree>
    <p:extLst>
      <p:ext uri="{BB962C8B-B14F-4D97-AF65-F5344CB8AC3E}">
        <p14:creationId xmlns:p14="http://schemas.microsoft.com/office/powerpoint/2010/main" val="37624294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1608E1-37E7-C170-F0AE-B213038BA9EB}"/>
              </a:ext>
            </a:extLst>
          </p:cNvPr>
          <p:cNvSpPr>
            <a:spLocks noGrp="1"/>
          </p:cNvSpPr>
          <p:nvPr>
            <p:ph type="ctrTitle"/>
          </p:nvPr>
        </p:nvSpPr>
        <p:spPr>
          <a:xfrm>
            <a:off x="1007165" y="609600"/>
            <a:ext cx="10204174" cy="5592417"/>
          </a:xfrm>
        </p:spPr>
        <p:txBody>
          <a:bodyPr anchor="t"/>
          <a:lstStyle/>
          <a:p>
            <a:r>
              <a:rPr lang="en-US" sz="3200" dirty="0"/>
              <a:t>We learned...</a:t>
            </a:r>
            <a:br>
              <a:rPr lang="en-US" sz="3200" dirty="0"/>
            </a:br>
            <a:br>
              <a:rPr lang="en-US" sz="3200" dirty="0"/>
            </a:br>
            <a:r>
              <a:rPr lang="en-US" sz="2800" dirty="0"/>
              <a:t>1)	Tamar – do what is righteous no matter the cost, honor the Lord</a:t>
            </a:r>
            <a:br>
              <a:rPr lang="en-US" sz="2800" dirty="0"/>
            </a:br>
            <a:br>
              <a:rPr lang="en-US" sz="2800" dirty="0"/>
            </a:br>
            <a:r>
              <a:rPr lang="en-US" sz="2800" dirty="0"/>
              <a:t>2) Rahab – heard about God and believed – even at the possible cost of her own life</a:t>
            </a:r>
            <a:br>
              <a:rPr lang="en-US" sz="2800" dirty="0"/>
            </a:br>
            <a:br>
              <a:rPr lang="en-US" sz="2800" dirty="0"/>
            </a:br>
            <a:r>
              <a:rPr lang="en-US" sz="2800" dirty="0"/>
              <a:t>3) Ruth – serve the Lord and others, live the fruit of the Spirit</a:t>
            </a:r>
            <a:br>
              <a:rPr lang="en-US" sz="2800" dirty="0"/>
            </a:br>
            <a:br>
              <a:rPr lang="en-US" sz="2800" dirty="0"/>
            </a:br>
            <a:r>
              <a:rPr lang="en-US" sz="2800" dirty="0"/>
              <a:t>4) Mary – Live an obedient life</a:t>
            </a:r>
            <a:endParaRPr lang="en-US" sz="3200" dirty="0"/>
          </a:p>
        </p:txBody>
      </p:sp>
    </p:spTree>
    <p:extLst>
      <p:ext uri="{BB962C8B-B14F-4D97-AF65-F5344CB8AC3E}">
        <p14:creationId xmlns:p14="http://schemas.microsoft.com/office/powerpoint/2010/main" val="499195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CCBACDF-088E-6CF6-6903-A8C09473B108}"/>
              </a:ext>
            </a:extLst>
          </p:cNvPr>
          <p:cNvSpPr>
            <a:spLocks noGrp="1"/>
          </p:cNvSpPr>
          <p:nvPr>
            <p:ph type="title"/>
          </p:nvPr>
        </p:nvSpPr>
        <p:spPr>
          <a:xfrm>
            <a:off x="675860" y="795130"/>
            <a:ext cx="5035827" cy="5300869"/>
          </a:xfrm>
        </p:spPr>
        <p:txBody>
          <a:bodyPr anchor="ctr">
            <a:normAutofit/>
          </a:bodyPr>
          <a:lstStyle/>
          <a:p>
            <a:pPr algn="ctr"/>
            <a:r>
              <a:rPr lang="en-US" sz="2800" dirty="0"/>
              <a:t>There were many sacrifices bringing us to Christmas and on to Easter – Jesus, our crucified and risen Lord...</a:t>
            </a:r>
          </a:p>
        </p:txBody>
      </p:sp>
      <p:pic>
        <p:nvPicPr>
          <p:cNvPr id="7" name="Picture Placeholder 6">
            <a:extLst>
              <a:ext uri="{FF2B5EF4-FFF2-40B4-BE49-F238E27FC236}">
                <a16:creationId xmlns:a16="http://schemas.microsoft.com/office/drawing/2014/main" id="{9541277C-CEC1-ECF9-FBAD-F4CE11582E0A}"/>
              </a:ext>
            </a:extLst>
          </p:cNvPr>
          <p:cNvPicPr>
            <a:picLocks noGrp="1" noChangeAspect="1"/>
          </p:cNvPicPr>
          <p:nvPr>
            <p:ph type="pic" idx="1"/>
          </p:nvPr>
        </p:nvPicPr>
        <p:blipFill>
          <a:blip r:embed="rId2"/>
          <a:srcRect l="14705" r="14705"/>
          <a:stretch>
            <a:fillRect/>
          </a:stretch>
        </p:blipFill>
        <p:spPr>
          <a:xfrm>
            <a:off x="6203314" y="1371600"/>
            <a:ext cx="5312826" cy="4843670"/>
          </a:xfrm>
        </p:spPr>
      </p:pic>
    </p:spTree>
    <p:extLst>
      <p:ext uri="{BB962C8B-B14F-4D97-AF65-F5344CB8AC3E}">
        <p14:creationId xmlns:p14="http://schemas.microsoft.com/office/powerpoint/2010/main" val="22254120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4091D54B-59AB-4A5E-8E9E-0421BD66D4F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3" name="Rectangle 12">
              <a:extLst>
                <a:ext uri="{FF2B5EF4-FFF2-40B4-BE49-F238E27FC236}">
                  <a16:creationId xmlns:a16="http://schemas.microsoft.com/office/drawing/2014/main" id="{547CE62E-FFFD-4A1F-BA78-C3B89C36FC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Freeform 5">
              <a:extLst>
                <a:ext uri="{FF2B5EF4-FFF2-40B4-BE49-F238E27FC236}">
                  <a16:creationId xmlns:a16="http://schemas.microsoft.com/office/drawing/2014/main" id="{AE51FD27-6B6A-4D21-BF22-245DA9BD0B3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16" name="Rectangle 15">
            <a:extLst>
              <a:ext uri="{FF2B5EF4-FFF2-40B4-BE49-F238E27FC236}">
                <a16:creationId xmlns:a16="http://schemas.microsoft.com/office/drawing/2014/main" id="{B8144315-1C5A-4185-A952-25D98D303D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Freeform 5">
            <a:extLst>
              <a:ext uri="{FF2B5EF4-FFF2-40B4-BE49-F238E27FC236}">
                <a16:creationId xmlns:a16="http://schemas.microsoft.com/office/drawing/2014/main" id="{4E212B76-74CB-461F-90A3-EF4F2397A8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en-US"/>
          </a:p>
        </p:txBody>
      </p:sp>
      <p:sp>
        <p:nvSpPr>
          <p:cNvPr id="5" name="Title 4">
            <a:extLst>
              <a:ext uri="{FF2B5EF4-FFF2-40B4-BE49-F238E27FC236}">
                <a16:creationId xmlns:a16="http://schemas.microsoft.com/office/drawing/2014/main" id="{FC5DB5D8-DF0E-8A46-D9AB-0310763F7E3B}"/>
              </a:ext>
            </a:extLst>
          </p:cNvPr>
          <p:cNvSpPr>
            <a:spLocks noGrp="1"/>
          </p:cNvSpPr>
          <p:nvPr>
            <p:ph type="title"/>
          </p:nvPr>
        </p:nvSpPr>
        <p:spPr>
          <a:xfrm>
            <a:off x="635250" y="831791"/>
            <a:ext cx="5619776" cy="5436487"/>
          </a:xfrm>
        </p:spPr>
        <p:txBody>
          <a:bodyPr vert="horz" lIns="91440" tIns="45720" rIns="91440" bIns="45720" rtlCol="0" anchor="t">
            <a:normAutofit/>
          </a:bodyPr>
          <a:lstStyle/>
          <a:p>
            <a:pPr algn="ctr"/>
            <a:r>
              <a:rPr lang="en-US" sz="3200" b="0" i="0" kern="1200" dirty="0">
                <a:solidFill>
                  <a:srgbClr val="EBEBEB"/>
                </a:solidFill>
                <a:latin typeface="+mj-lt"/>
                <a:ea typeface="+mj-ea"/>
                <a:cs typeface="+mj-cs"/>
              </a:rPr>
              <a:t>No longer a ‘babe in a manger’</a:t>
            </a:r>
            <a:br>
              <a:rPr lang="en-US" sz="3200" b="0" i="0" kern="1200" dirty="0">
                <a:solidFill>
                  <a:srgbClr val="EBEBEB"/>
                </a:solidFill>
                <a:latin typeface="+mj-lt"/>
                <a:ea typeface="+mj-ea"/>
                <a:cs typeface="+mj-cs"/>
              </a:rPr>
            </a:br>
            <a:br>
              <a:rPr lang="en-US" sz="3200" b="0" i="0" kern="1200" dirty="0">
                <a:solidFill>
                  <a:srgbClr val="EBEBEB"/>
                </a:solidFill>
                <a:latin typeface="+mj-lt"/>
                <a:ea typeface="+mj-ea"/>
                <a:cs typeface="+mj-cs"/>
              </a:rPr>
            </a:br>
            <a:r>
              <a:rPr lang="en-US" sz="3200" b="0" i="0" kern="1200" dirty="0">
                <a:solidFill>
                  <a:srgbClr val="EBEBEB"/>
                </a:solidFill>
                <a:latin typeface="+mj-lt"/>
                <a:ea typeface="+mj-ea"/>
                <a:cs typeface="+mj-cs"/>
              </a:rPr>
              <a:t>Jesus Christ is our soon coming King</a:t>
            </a:r>
            <a:br>
              <a:rPr lang="en-US" sz="3200" b="0" i="0" kern="1200" dirty="0">
                <a:solidFill>
                  <a:srgbClr val="EBEBEB"/>
                </a:solidFill>
                <a:latin typeface="+mj-lt"/>
                <a:ea typeface="+mj-ea"/>
                <a:cs typeface="+mj-cs"/>
              </a:rPr>
            </a:br>
            <a:br>
              <a:rPr lang="en-US" sz="3200" b="0" i="0" kern="1200" dirty="0">
                <a:solidFill>
                  <a:srgbClr val="EBEBEB"/>
                </a:solidFill>
                <a:latin typeface="+mj-lt"/>
                <a:ea typeface="+mj-ea"/>
                <a:cs typeface="+mj-cs"/>
              </a:rPr>
            </a:br>
            <a:r>
              <a:rPr lang="en-US" sz="3200" b="0" i="0" kern="1200" dirty="0">
                <a:solidFill>
                  <a:srgbClr val="EBEBEB"/>
                </a:solidFill>
                <a:latin typeface="+mj-lt"/>
                <a:ea typeface="+mj-ea"/>
                <a:cs typeface="+mj-cs"/>
              </a:rPr>
              <a:t>Merry Christmas as we celebrate His first coming while looking forward to Jesus’ Second Coming!</a:t>
            </a:r>
          </a:p>
        </p:txBody>
      </p:sp>
      <p:sp>
        <p:nvSpPr>
          <p:cNvPr id="20" name="Rectangle 19">
            <a:extLst>
              <a:ext uri="{FF2B5EF4-FFF2-40B4-BE49-F238E27FC236}">
                <a16:creationId xmlns:a16="http://schemas.microsoft.com/office/drawing/2014/main" id="{81E746D0-4B37-4869-B2EF-79D5F0FFFB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7" name="Picture 6" descr="A person in a robe with a red robe and a red robe with a white beard&#10;&#10;AI-generated content may be incorrect.">
            <a:extLst>
              <a:ext uri="{FF2B5EF4-FFF2-40B4-BE49-F238E27FC236}">
                <a16:creationId xmlns:a16="http://schemas.microsoft.com/office/drawing/2014/main" id="{F3B88BD1-F41D-2CE6-8BAC-6380A04EC72F}"/>
              </a:ext>
            </a:extLst>
          </p:cNvPr>
          <p:cNvPicPr>
            <a:picLocks noChangeAspect="1"/>
          </p:cNvPicPr>
          <p:nvPr/>
        </p:nvPicPr>
        <p:blipFill>
          <a:blip r:embed="rId3"/>
          <a:srcRect b="26990"/>
          <a:stretch>
            <a:fillRect/>
          </a:stretch>
        </p:blipFill>
        <p:spPr>
          <a:xfrm>
            <a:off x="6498317" y="1258957"/>
            <a:ext cx="4628758" cy="4678017"/>
          </a:xfrm>
          <a:prstGeom prst="roundRect">
            <a:avLst>
              <a:gd name="adj" fmla="val 1858"/>
            </a:avLst>
          </a:prstGeom>
          <a:effectLst>
            <a:outerShdw blurRad="50800" dist="50800" dir="5400000" algn="tl" rotWithShape="0">
              <a:srgbClr val="000000">
                <a:alpha val="43000"/>
              </a:srgbClr>
            </a:outerShdw>
          </a:effectLst>
        </p:spPr>
      </p:pic>
    </p:spTree>
    <p:extLst>
      <p:ext uri="{BB962C8B-B14F-4D97-AF65-F5344CB8AC3E}">
        <p14:creationId xmlns:p14="http://schemas.microsoft.com/office/powerpoint/2010/main" val="278197990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4091D54B-59AB-4A5E-8E9E-0421BD66D4F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2" name="Rectangle 11">
              <a:extLst>
                <a:ext uri="{FF2B5EF4-FFF2-40B4-BE49-F238E27FC236}">
                  <a16:creationId xmlns:a16="http://schemas.microsoft.com/office/drawing/2014/main" id="{547CE62E-FFFD-4A1F-BA78-C3B89C36FC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Freeform 5">
              <a:extLst>
                <a:ext uri="{FF2B5EF4-FFF2-40B4-BE49-F238E27FC236}">
                  <a16:creationId xmlns:a16="http://schemas.microsoft.com/office/drawing/2014/main" id="{AE51FD27-6B6A-4D21-BF22-245DA9BD0B3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15" name="Rectangle 14">
            <a:extLst>
              <a:ext uri="{FF2B5EF4-FFF2-40B4-BE49-F238E27FC236}">
                <a16:creationId xmlns:a16="http://schemas.microsoft.com/office/drawing/2014/main" id="{B8144315-1C5A-4185-A952-25D98D303D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 name="Title 3">
            <a:extLst>
              <a:ext uri="{FF2B5EF4-FFF2-40B4-BE49-F238E27FC236}">
                <a16:creationId xmlns:a16="http://schemas.microsoft.com/office/drawing/2014/main" id="{DD32A619-9738-FA04-1901-FDFF6E2242C4}"/>
              </a:ext>
            </a:extLst>
          </p:cNvPr>
          <p:cNvSpPr>
            <a:spLocks noGrp="1"/>
          </p:cNvSpPr>
          <p:nvPr>
            <p:ph type="title"/>
          </p:nvPr>
        </p:nvSpPr>
        <p:spPr>
          <a:xfrm>
            <a:off x="6815629" y="519731"/>
            <a:ext cx="4744028" cy="5841880"/>
          </a:xfrm>
        </p:spPr>
        <p:txBody>
          <a:bodyPr vert="horz" lIns="91440" tIns="45720" rIns="91440" bIns="45720" rtlCol="0" anchor="t">
            <a:normAutofit/>
          </a:bodyPr>
          <a:lstStyle/>
          <a:p>
            <a:r>
              <a:rPr lang="en-US" sz="2800" b="0" i="0" kern="1200" dirty="0">
                <a:solidFill>
                  <a:srgbClr val="EBEBEB"/>
                </a:solidFill>
                <a:latin typeface="+mj-lt"/>
                <a:ea typeface="+mj-ea"/>
                <a:cs typeface="+mj-cs"/>
              </a:rPr>
              <a:t>Gen 38 	Judah &amp; Tamar</a:t>
            </a:r>
            <a:br>
              <a:rPr lang="en-US" sz="2800" b="0" i="0" kern="1200" dirty="0">
                <a:solidFill>
                  <a:srgbClr val="EBEBEB"/>
                </a:solidFill>
                <a:latin typeface="+mj-lt"/>
                <a:ea typeface="+mj-ea"/>
                <a:cs typeface="+mj-cs"/>
              </a:rPr>
            </a:br>
            <a:br>
              <a:rPr lang="en-US" sz="2800" b="0" i="0" kern="1200" dirty="0">
                <a:solidFill>
                  <a:srgbClr val="EBEBEB"/>
                </a:solidFill>
                <a:latin typeface="+mj-lt"/>
                <a:ea typeface="+mj-ea"/>
                <a:cs typeface="+mj-cs"/>
              </a:rPr>
            </a:br>
            <a:r>
              <a:rPr lang="en-US" sz="2800" b="0" i="0" kern="1200" dirty="0">
                <a:solidFill>
                  <a:srgbClr val="EBEBEB"/>
                </a:solidFill>
                <a:latin typeface="+mj-lt"/>
                <a:ea typeface="+mj-ea"/>
                <a:cs typeface="+mj-cs"/>
              </a:rPr>
              <a:t>Their story: Judah, father of Er, Onan, and Shelah.</a:t>
            </a:r>
            <a:br>
              <a:rPr lang="en-US" sz="2800" b="0" i="0" kern="1200" dirty="0">
                <a:solidFill>
                  <a:srgbClr val="EBEBEB"/>
                </a:solidFill>
                <a:latin typeface="+mj-lt"/>
                <a:ea typeface="+mj-ea"/>
                <a:cs typeface="+mj-cs"/>
              </a:rPr>
            </a:br>
            <a:r>
              <a:rPr lang="en-US" sz="2800" dirty="0">
                <a:solidFill>
                  <a:srgbClr val="EBEBEB"/>
                </a:solidFill>
              </a:rPr>
              <a:t>Tamar marries Er - the Lord puts him to death and also Onan...Shelah is still a child...Judah tells her to wait...many years pass and Judah refuses to give Shelah to Tamar...</a:t>
            </a:r>
            <a:br>
              <a:rPr lang="en-US" sz="2800" dirty="0">
                <a:solidFill>
                  <a:srgbClr val="EBEBEB"/>
                </a:solidFill>
              </a:rPr>
            </a:br>
            <a:br>
              <a:rPr lang="en-US" sz="2800" dirty="0">
                <a:solidFill>
                  <a:srgbClr val="EBEBEB"/>
                </a:solidFill>
              </a:rPr>
            </a:br>
            <a:endParaRPr lang="en-US" sz="2800" b="0" i="0" kern="1200" dirty="0">
              <a:solidFill>
                <a:srgbClr val="EBEBEB"/>
              </a:solidFill>
              <a:latin typeface="+mj-lt"/>
              <a:ea typeface="+mj-ea"/>
              <a:cs typeface="+mj-cs"/>
            </a:endParaRPr>
          </a:p>
        </p:txBody>
      </p:sp>
      <p:grpSp>
        <p:nvGrpSpPr>
          <p:cNvPr id="17" name="Group 16">
            <a:extLst>
              <a:ext uri="{FF2B5EF4-FFF2-40B4-BE49-F238E27FC236}">
                <a16:creationId xmlns:a16="http://schemas.microsoft.com/office/drawing/2014/main" id="{7E2D86BB-893F-471B-AD66-50E01777C08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3333" y="396837"/>
            <a:ext cx="6451503" cy="6058999"/>
            <a:chOff x="423333" y="396837"/>
            <a:chExt cx="6451503" cy="6058999"/>
          </a:xfrm>
        </p:grpSpPr>
        <p:sp>
          <p:nvSpPr>
            <p:cNvPr id="18" name="Rectangle 17">
              <a:extLst>
                <a:ext uri="{FF2B5EF4-FFF2-40B4-BE49-F238E27FC236}">
                  <a16:creationId xmlns:a16="http://schemas.microsoft.com/office/drawing/2014/main" id="{61E3F80D-79C6-468A-83E4-3FEA585566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flipH="1">
              <a:off x="423333" y="402165"/>
              <a:ext cx="522933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Freeform 5">
              <a:extLst>
                <a:ext uri="{FF2B5EF4-FFF2-40B4-BE49-F238E27FC236}">
                  <a16:creationId xmlns:a16="http://schemas.microsoft.com/office/drawing/2014/main" id="{009504C1-96CE-44B4-8DF0-613CF9D1DA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5400000" flipH="1">
              <a:off x="3161515" y="2801722"/>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20" name="Freeform 5">
              <a:extLst>
                <a:ext uri="{FF2B5EF4-FFF2-40B4-BE49-F238E27FC236}">
                  <a16:creationId xmlns:a16="http://schemas.microsoft.com/office/drawing/2014/main" id="{1F299836-4C10-4395-B386-C0FA537C41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5677511" flipH="1">
              <a:off x="5004670" y="1826079"/>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grpSp>
      <p:pic>
        <p:nvPicPr>
          <p:cNvPr id="6" name="Picture 5" descr="A person in a robe walking with a stick next to a person in a desert&#10;&#10;AI-generated content may be incorrect.">
            <a:extLst>
              <a:ext uri="{FF2B5EF4-FFF2-40B4-BE49-F238E27FC236}">
                <a16:creationId xmlns:a16="http://schemas.microsoft.com/office/drawing/2014/main" id="{7B1E05A3-AD50-149C-4D41-B3B21497FA8B}"/>
              </a:ext>
            </a:extLst>
          </p:cNvPr>
          <p:cNvPicPr>
            <a:picLocks noChangeAspect="1"/>
          </p:cNvPicPr>
          <p:nvPr/>
        </p:nvPicPr>
        <p:blipFill>
          <a:blip r:embed="rId3"/>
          <a:stretch>
            <a:fillRect/>
          </a:stretch>
        </p:blipFill>
        <p:spPr>
          <a:xfrm>
            <a:off x="423333" y="613954"/>
            <a:ext cx="5670167" cy="5841880"/>
          </a:xfrm>
          <a:prstGeom prst="rect">
            <a:avLst/>
          </a:prstGeom>
        </p:spPr>
      </p:pic>
    </p:spTree>
    <p:extLst>
      <p:ext uri="{BB962C8B-B14F-4D97-AF65-F5344CB8AC3E}">
        <p14:creationId xmlns:p14="http://schemas.microsoft.com/office/powerpoint/2010/main" val="2412437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7D40CA-AE0A-DCD7-3BE6-4CE10D50ED19}"/>
              </a:ext>
            </a:extLst>
          </p:cNvPr>
          <p:cNvSpPr>
            <a:spLocks noGrp="1"/>
          </p:cNvSpPr>
          <p:nvPr>
            <p:ph type="ctrTitle"/>
          </p:nvPr>
        </p:nvSpPr>
        <p:spPr>
          <a:xfrm>
            <a:off x="1154955" y="795130"/>
            <a:ext cx="10016628" cy="5181600"/>
          </a:xfrm>
        </p:spPr>
        <p:txBody>
          <a:bodyPr anchor="t"/>
          <a:lstStyle/>
          <a:p>
            <a:r>
              <a:rPr lang="en-US" sz="2800" dirty="0"/>
              <a:t>Levirate Marriage Law:</a:t>
            </a:r>
            <a:br>
              <a:rPr lang="en-US" sz="2800" dirty="0"/>
            </a:br>
            <a:br>
              <a:rPr lang="en-US" sz="2800" dirty="0"/>
            </a:br>
            <a:r>
              <a:rPr lang="en-US" sz="2800" dirty="0"/>
              <a:t>If a husband dies without a son to carry his name and inheritance, the husband’s brother is required to have a son with his sister-in-law to produce a namesake for the brother who died.</a:t>
            </a:r>
            <a:br>
              <a:rPr lang="en-US" sz="2800" dirty="0"/>
            </a:br>
            <a:br>
              <a:rPr lang="en-US" sz="2800" dirty="0"/>
            </a:br>
            <a:r>
              <a:rPr lang="en-US" sz="2800" dirty="0"/>
              <a:t>This happened twice to Tamar! Er’s brother (Onan) was extremely wicked (as Er was) and God put both of them to death...</a:t>
            </a:r>
            <a:br>
              <a:rPr lang="en-US" sz="2800" dirty="0"/>
            </a:br>
            <a:br>
              <a:rPr lang="en-US" sz="2800" dirty="0"/>
            </a:br>
            <a:r>
              <a:rPr lang="en-US" sz="2800" dirty="0"/>
              <a:t>Tamar is a widow without a son/child</a:t>
            </a:r>
          </a:p>
        </p:txBody>
      </p:sp>
    </p:spTree>
    <p:extLst>
      <p:ext uri="{BB962C8B-B14F-4D97-AF65-F5344CB8AC3E}">
        <p14:creationId xmlns:p14="http://schemas.microsoft.com/office/powerpoint/2010/main" val="1355918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826169D-6227-1B14-617D-43A182BF2795}"/>
              </a:ext>
            </a:extLst>
          </p:cNvPr>
          <p:cNvSpPr>
            <a:spLocks noGrp="1"/>
          </p:cNvSpPr>
          <p:nvPr>
            <p:ph type="ctrTitle"/>
          </p:nvPr>
        </p:nvSpPr>
        <p:spPr>
          <a:xfrm>
            <a:off x="1154954" y="887896"/>
            <a:ext cx="10096141" cy="5088834"/>
          </a:xfrm>
        </p:spPr>
        <p:txBody>
          <a:bodyPr anchor="t"/>
          <a:lstStyle/>
          <a:p>
            <a:r>
              <a:rPr lang="en-US" sz="2800" dirty="0"/>
              <a:t>Years past and Shelah is grown but Judah refuses to give him to Tamar. Tamar has lived as a widow for several years...</a:t>
            </a:r>
            <a:br>
              <a:rPr lang="en-US" sz="2800" dirty="0"/>
            </a:br>
            <a:br>
              <a:rPr lang="en-US" sz="2800" dirty="0"/>
            </a:br>
            <a:r>
              <a:rPr lang="en-US" sz="2800" dirty="0"/>
              <a:t>When Judah goes to another town to sheer sheep, Tamar (dressed as a prostitute) meets him. His wife had recently died, he asks to lay with the prostitute (not knowing she is Tamar, his daughter-in-law). Judah gives Tamar his belt and shield as “payment”.</a:t>
            </a:r>
            <a:br>
              <a:rPr lang="en-US" sz="2800" dirty="0"/>
            </a:br>
            <a:br>
              <a:rPr lang="en-US" sz="2800" dirty="0"/>
            </a:br>
            <a:r>
              <a:rPr lang="en-US" sz="2800" dirty="0"/>
              <a:t>Tamar is found pregnant and Judah orders her death...</a:t>
            </a:r>
            <a:br>
              <a:rPr lang="en-US" sz="2800" dirty="0"/>
            </a:br>
            <a:br>
              <a:rPr lang="en-US" sz="2800" dirty="0"/>
            </a:br>
            <a:endParaRPr lang="en-US" sz="2800" dirty="0"/>
          </a:p>
        </p:txBody>
      </p:sp>
    </p:spTree>
    <p:extLst>
      <p:ext uri="{BB962C8B-B14F-4D97-AF65-F5344CB8AC3E}">
        <p14:creationId xmlns:p14="http://schemas.microsoft.com/office/powerpoint/2010/main" val="113868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CE63BDF-6B96-A225-51DA-B3B128C86DD5}"/>
              </a:ext>
            </a:extLst>
          </p:cNvPr>
          <p:cNvSpPr>
            <a:spLocks noGrp="1"/>
          </p:cNvSpPr>
          <p:nvPr>
            <p:ph type="ctrTitle"/>
          </p:nvPr>
        </p:nvSpPr>
        <p:spPr>
          <a:xfrm>
            <a:off x="1047929" y="871330"/>
            <a:ext cx="10096141" cy="5115339"/>
          </a:xfrm>
        </p:spPr>
        <p:txBody>
          <a:bodyPr anchor="t"/>
          <a:lstStyle/>
          <a:p>
            <a:r>
              <a:rPr lang="en-US" sz="2800" dirty="0"/>
              <a:t>Tamar, 3 months pregnant, confesses who the father of this child is by showing Judah his belt and shield. </a:t>
            </a:r>
            <a:br>
              <a:rPr lang="en-US" sz="2800" dirty="0"/>
            </a:br>
            <a:br>
              <a:rPr lang="en-US" sz="2800" dirty="0"/>
            </a:br>
            <a:r>
              <a:rPr lang="en-US" sz="2800" dirty="0"/>
              <a:t>V26 Judah immediately stops the penalty of death and declares, “she is more righteous than I...” More ethically right than Judah – fulfilling the Levirate Law at the cost of her life and reputation...</a:t>
            </a:r>
            <a:br>
              <a:rPr lang="en-US" sz="2800" dirty="0"/>
            </a:br>
            <a:br>
              <a:rPr lang="en-US" sz="2800" dirty="0"/>
            </a:br>
            <a:r>
              <a:rPr lang="en-US" sz="2800" dirty="0"/>
              <a:t>Tamar gave birth to twin boys: Zerah and Perez</a:t>
            </a:r>
            <a:br>
              <a:rPr lang="en-US" sz="2800" dirty="0"/>
            </a:br>
            <a:br>
              <a:rPr lang="en-US" sz="2800" dirty="0"/>
            </a:br>
            <a:r>
              <a:rPr lang="en-US" sz="2800" dirty="0"/>
              <a:t>King David is a direct descendant of Perez, whom Jesus is a direct descendant.</a:t>
            </a:r>
          </a:p>
        </p:txBody>
      </p:sp>
    </p:spTree>
    <p:extLst>
      <p:ext uri="{BB962C8B-B14F-4D97-AF65-F5344CB8AC3E}">
        <p14:creationId xmlns:p14="http://schemas.microsoft.com/office/powerpoint/2010/main" val="3609760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EED2E2BB-3846-41EB-9F1E-92C33C4A8F4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24" name="Rectangle 23">
              <a:extLst>
                <a:ext uri="{FF2B5EF4-FFF2-40B4-BE49-F238E27FC236}">
                  <a16:creationId xmlns:a16="http://schemas.microsoft.com/office/drawing/2014/main" id="{C73D5773-5AC9-444A-A47A-EB6656ACDC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5" name="Freeform 5">
              <a:extLst>
                <a:ext uri="{FF2B5EF4-FFF2-40B4-BE49-F238E27FC236}">
                  <a16:creationId xmlns:a16="http://schemas.microsoft.com/office/drawing/2014/main" id="{81EB4475-C020-4325-AF59-31FCBFB7C54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7" name="Rectangle 26">
            <a:extLst>
              <a:ext uri="{FF2B5EF4-FFF2-40B4-BE49-F238E27FC236}">
                <a16:creationId xmlns:a16="http://schemas.microsoft.com/office/drawing/2014/main" id="{F7689D68-C339-4D5B-9DAA-E13F6BD4D5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7AACE19-80B0-3007-0590-6CC872771A62}"/>
              </a:ext>
            </a:extLst>
          </p:cNvPr>
          <p:cNvSpPr>
            <a:spLocks noGrp="1"/>
          </p:cNvSpPr>
          <p:nvPr>
            <p:ph type="title"/>
          </p:nvPr>
        </p:nvSpPr>
        <p:spPr>
          <a:xfrm>
            <a:off x="6282855" y="569290"/>
            <a:ext cx="5225143" cy="5805006"/>
          </a:xfrm>
        </p:spPr>
        <p:txBody>
          <a:bodyPr vert="horz" lIns="91440" tIns="45720" rIns="91440" bIns="45720" rtlCol="0" anchor="t">
            <a:normAutofit fontScale="90000"/>
          </a:bodyPr>
          <a:lstStyle/>
          <a:p>
            <a:r>
              <a:rPr lang="en-US" sz="2800" b="0" i="0" kern="1200" dirty="0">
                <a:solidFill>
                  <a:schemeClr val="bg2"/>
                </a:solidFill>
                <a:latin typeface="+mj-lt"/>
                <a:ea typeface="+mj-ea"/>
                <a:cs typeface="+mj-cs"/>
              </a:rPr>
              <a:t>Joshua 2 </a:t>
            </a:r>
            <a:r>
              <a:rPr lang="en-US" sz="2800" dirty="0"/>
              <a:t>&amp; 6 – </a:t>
            </a:r>
            <a:r>
              <a:rPr lang="en-US" sz="2800" b="0" i="0" kern="1200" dirty="0">
                <a:solidFill>
                  <a:schemeClr val="bg2"/>
                </a:solidFill>
                <a:latin typeface="+mj-lt"/>
                <a:ea typeface="+mj-ea"/>
                <a:cs typeface="+mj-cs"/>
              </a:rPr>
              <a:t>Rahab the prostitute in Jericho</a:t>
            </a:r>
            <a:br>
              <a:rPr lang="en-US" sz="2800" b="0" i="0" kern="1200" dirty="0">
                <a:solidFill>
                  <a:schemeClr val="bg2"/>
                </a:solidFill>
                <a:latin typeface="+mj-lt"/>
                <a:ea typeface="+mj-ea"/>
                <a:cs typeface="+mj-cs"/>
              </a:rPr>
            </a:br>
            <a:br>
              <a:rPr lang="en-US" sz="2800" b="0" i="0" kern="1200" dirty="0">
                <a:solidFill>
                  <a:schemeClr val="bg2"/>
                </a:solidFill>
                <a:latin typeface="+mj-lt"/>
                <a:ea typeface="+mj-ea"/>
                <a:cs typeface="+mj-cs"/>
              </a:rPr>
            </a:br>
            <a:r>
              <a:rPr lang="en-US" sz="2800" b="0" i="0" kern="1200" dirty="0">
                <a:solidFill>
                  <a:schemeClr val="bg2"/>
                </a:solidFill>
                <a:latin typeface="+mj-lt"/>
                <a:ea typeface="+mj-ea"/>
                <a:cs typeface="+mj-cs"/>
              </a:rPr>
              <a:t>Joshua sends 2 spies to Jericho and they go to the prostitute’s house ... Rahab responds by saying, “I know that the Lord has given you this land and that great fear of you has fallen on us...our hearts are melting with fear...we have heard of the Red Sea splitting and you walking on dry land...our hearts melted because the Lord, your God is God!... </a:t>
            </a:r>
            <a:br>
              <a:rPr lang="en-US" sz="2800" b="0" i="0" kern="1200" dirty="0">
                <a:solidFill>
                  <a:schemeClr val="bg2"/>
                </a:solidFill>
                <a:latin typeface="+mj-lt"/>
                <a:ea typeface="+mj-ea"/>
                <a:cs typeface="+mj-cs"/>
              </a:rPr>
            </a:br>
            <a:br>
              <a:rPr lang="en-US" sz="2800" b="0" i="0" kern="1200" dirty="0">
                <a:solidFill>
                  <a:schemeClr val="bg2"/>
                </a:solidFill>
                <a:latin typeface="+mj-lt"/>
                <a:ea typeface="+mj-ea"/>
                <a:cs typeface="+mj-cs"/>
              </a:rPr>
            </a:br>
            <a:endParaRPr lang="en-US" sz="2800" b="0" i="0" kern="1200" dirty="0">
              <a:solidFill>
                <a:schemeClr val="bg2"/>
              </a:solidFill>
              <a:latin typeface="+mj-lt"/>
              <a:ea typeface="+mj-ea"/>
              <a:cs typeface="+mj-cs"/>
            </a:endParaRPr>
          </a:p>
        </p:txBody>
      </p:sp>
      <p:sp>
        <p:nvSpPr>
          <p:cNvPr id="29" name="Rectangle 28">
            <a:extLst>
              <a:ext uri="{FF2B5EF4-FFF2-40B4-BE49-F238E27FC236}">
                <a16:creationId xmlns:a16="http://schemas.microsoft.com/office/drawing/2014/main" id="{7AFAB042-2AE9-4720-B35C-800BD5592F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9764" y="1113063"/>
            <a:ext cx="4986236" cy="4628759"/>
          </a:xfrm>
          <a:prstGeom prst="rect">
            <a:avLst/>
          </a:prstGeom>
          <a:solidFill>
            <a:srgbClr val="FFFFFE"/>
          </a:solidFill>
          <a:ln w="15875">
            <a:solidFill>
              <a:schemeClr val="tx2">
                <a:lumMod val="75000"/>
              </a:schemeClr>
            </a:solidFill>
          </a:ln>
          <a:effectLst>
            <a:outerShdw blurRad="50800" dist="50800" dir="5400000" algn="tl" rotWithShape="0">
              <a:srgbClr val="000000">
                <a:alpha val="4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erson in a red robe and a person in a red robe&#10;&#10;AI-generated content may be incorrect.">
            <a:extLst>
              <a:ext uri="{FF2B5EF4-FFF2-40B4-BE49-F238E27FC236}">
                <a16:creationId xmlns:a16="http://schemas.microsoft.com/office/drawing/2014/main" id="{CBEDDA0E-9F05-6E4D-DFB0-6B743569F17C}"/>
              </a:ext>
            </a:extLst>
          </p:cNvPr>
          <p:cNvPicPr>
            <a:picLocks noChangeAspect="1"/>
          </p:cNvPicPr>
          <p:nvPr/>
        </p:nvPicPr>
        <p:blipFill>
          <a:blip r:embed="rId3"/>
          <a:stretch>
            <a:fillRect/>
          </a:stretch>
        </p:blipFill>
        <p:spPr>
          <a:xfrm>
            <a:off x="1109763" y="1143000"/>
            <a:ext cx="4986235" cy="2202147"/>
          </a:xfrm>
          <a:prstGeom prst="roundRect">
            <a:avLst>
              <a:gd name="adj" fmla="val 1858"/>
            </a:avLst>
          </a:prstGeom>
          <a:effectLst/>
        </p:spPr>
      </p:pic>
      <p:pic>
        <p:nvPicPr>
          <p:cNvPr id="5" name="Picture 4" descr="A person in a blue dress&#10;&#10;AI-generated content may be incorrect.">
            <a:extLst>
              <a:ext uri="{FF2B5EF4-FFF2-40B4-BE49-F238E27FC236}">
                <a16:creationId xmlns:a16="http://schemas.microsoft.com/office/drawing/2014/main" id="{623945CE-D32C-15D6-A2A2-72571D16B441}"/>
              </a:ext>
            </a:extLst>
          </p:cNvPr>
          <p:cNvPicPr>
            <a:picLocks noChangeAspect="1"/>
          </p:cNvPicPr>
          <p:nvPr/>
        </p:nvPicPr>
        <p:blipFill>
          <a:blip r:embed="rId4"/>
          <a:stretch>
            <a:fillRect/>
          </a:stretch>
        </p:blipFill>
        <p:spPr>
          <a:xfrm>
            <a:off x="1109763" y="3345147"/>
            <a:ext cx="4986235" cy="2366738"/>
          </a:xfrm>
          <a:prstGeom prst="roundRect">
            <a:avLst>
              <a:gd name="adj" fmla="val 1858"/>
            </a:avLst>
          </a:prstGeom>
          <a:effectLst/>
        </p:spPr>
      </p:pic>
    </p:spTree>
    <p:extLst>
      <p:ext uri="{BB962C8B-B14F-4D97-AF65-F5344CB8AC3E}">
        <p14:creationId xmlns:p14="http://schemas.microsoft.com/office/powerpoint/2010/main" val="1292218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C26C02A-8187-3F3C-E013-D4754FEEFB2A}"/>
              </a:ext>
            </a:extLst>
          </p:cNvPr>
          <p:cNvSpPr>
            <a:spLocks noGrp="1"/>
          </p:cNvSpPr>
          <p:nvPr>
            <p:ph type="ctrTitle"/>
          </p:nvPr>
        </p:nvSpPr>
        <p:spPr>
          <a:xfrm>
            <a:off x="1154954" y="901148"/>
            <a:ext cx="9672071" cy="5181600"/>
          </a:xfrm>
        </p:spPr>
        <p:txBody>
          <a:bodyPr anchor="t"/>
          <a:lstStyle/>
          <a:p>
            <a:r>
              <a:rPr lang="en-US" sz="2800" dirty="0"/>
              <a:t>Rahab believed in God and had faith that God would spare/save her and her family</a:t>
            </a:r>
            <a:br>
              <a:rPr lang="en-US" sz="2800" dirty="0"/>
            </a:br>
            <a:br>
              <a:rPr lang="en-US" sz="2800" dirty="0"/>
            </a:br>
            <a:r>
              <a:rPr lang="en-US" sz="2800" dirty="0"/>
              <a:t>Josh 6: 25, “...Joshua spared/saved Rahab the prostitute, with her family and all who belonged to her, because she hid the men Joshua had sent as spies to Jericho  - and she lives among the Israelites to this day.”</a:t>
            </a:r>
            <a:br>
              <a:rPr lang="en-US" sz="2800" dirty="0"/>
            </a:br>
            <a:br>
              <a:rPr lang="en-US" sz="2800" dirty="0"/>
            </a:br>
            <a:r>
              <a:rPr lang="en-US" sz="2800" dirty="0"/>
              <a:t>Matt 1: 5 tells us that Rahab is the mother of Boaz... Boaz  married Ruth...they become the great grandparents of King David...an ancestor of Jesus!</a:t>
            </a:r>
          </a:p>
        </p:txBody>
      </p:sp>
    </p:spTree>
    <p:extLst>
      <p:ext uri="{BB962C8B-B14F-4D97-AF65-F5344CB8AC3E}">
        <p14:creationId xmlns:p14="http://schemas.microsoft.com/office/powerpoint/2010/main" val="10231338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4091D54B-59AB-4A5E-8E9E-0421BD66D4F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a16="http://schemas.microsoft.com/office/drawing/2014/main" id="{547CE62E-FFFD-4A1F-BA78-C3B89C36FC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Freeform 5">
              <a:extLst>
                <a:ext uri="{FF2B5EF4-FFF2-40B4-BE49-F238E27FC236}">
                  <a16:creationId xmlns:a16="http://schemas.microsoft.com/office/drawing/2014/main" id="{AE51FD27-6B6A-4D21-BF22-245DA9BD0B3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13" name="Rectangle 12">
            <a:extLst>
              <a:ext uri="{FF2B5EF4-FFF2-40B4-BE49-F238E27FC236}">
                <a16:creationId xmlns:a16="http://schemas.microsoft.com/office/drawing/2014/main" id="{B8144315-1C5A-4185-A952-25D98D303D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CBC13AB3-58D7-F0D9-ADD3-8A0EBC4EB4E2}"/>
              </a:ext>
            </a:extLst>
          </p:cNvPr>
          <p:cNvSpPr>
            <a:spLocks noGrp="1"/>
          </p:cNvSpPr>
          <p:nvPr>
            <p:ph type="title"/>
          </p:nvPr>
        </p:nvSpPr>
        <p:spPr>
          <a:xfrm>
            <a:off x="6639339" y="522515"/>
            <a:ext cx="4903732" cy="5691471"/>
          </a:xfrm>
        </p:spPr>
        <p:txBody>
          <a:bodyPr vert="horz" lIns="91440" tIns="45720" rIns="91440" bIns="45720" rtlCol="0" anchor="t">
            <a:normAutofit/>
          </a:bodyPr>
          <a:lstStyle/>
          <a:p>
            <a:r>
              <a:rPr lang="en-US" sz="2800" dirty="0">
                <a:solidFill>
                  <a:srgbClr val="EBEBEB"/>
                </a:solidFill>
              </a:rPr>
              <a:t>The Book of Ruth – Ruth</a:t>
            </a:r>
            <a:br>
              <a:rPr lang="en-US" sz="2800" dirty="0">
                <a:solidFill>
                  <a:srgbClr val="EBEBEB"/>
                </a:solidFill>
              </a:rPr>
            </a:br>
            <a:br>
              <a:rPr lang="en-US" sz="2800" dirty="0">
                <a:solidFill>
                  <a:srgbClr val="EBEBEB"/>
                </a:solidFill>
              </a:rPr>
            </a:br>
            <a:r>
              <a:rPr lang="en-US" sz="2800" dirty="0">
                <a:solidFill>
                  <a:srgbClr val="EBEBEB"/>
                </a:solidFill>
              </a:rPr>
              <a:t>Time the Judges: religious and moral failure ruled</a:t>
            </a:r>
            <a:br>
              <a:rPr lang="en-US" sz="2800" dirty="0">
                <a:solidFill>
                  <a:srgbClr val="EBEBEB"/>
                </a:solidFill>
              </a:rPr>
            </a:br>
            <a:br>
              <a:rPr lang="en-US" sz="2800" dirty="0">
                <a:solidFill>
                  <a:srgbClr val="EBEBEB"/>
                </a:solidFill>
              </a:rPr>
            </a:br>
            <a:r>
              <a:rPr lang="en-US" sz="2800" dirty="0">
                <a:solidFill>
                  <a:srgbClr val="EBEBEB"/>
                </a:solidFill>
              </a:rPr>
              <a:t>Starts in Bethlehem – “the house of food.”</a:t>
            </a:r>
            <a:br>
              <a:rPr lang="en-US" sz="2800" dirty="0">
                <a:solidFill>
                  <a:srgbClr val="EBEBEB"/>
                </a:solidFill>
              </a:rPr>
            </a:br>
            <a:br>
              <a:rPr lang="en-US" sz="2800" dirty="0">
                <a:solidFill>
                  <a:srgbClr val="EBEBEB"/>
                </a:solidFill>
              </a:rPr>
            </a:br>
            <a:r>
              <a:rPr lang="en-US" sz="2800" dirty="0">
                <a:solidFill>
                  <a:srgbClr val="EBEBEB"/>
                </a:solidFill>
              </a:rPr>
              <a:t>The Family:</a:t>
            </a:r>
            <a:br>
              <a:rPr lang="en-US" sz="2800" dirty="0">
                <a:solidFill>
                  <a:srgbClr val="EBEBEB"/>
                </a:solidFill>
              </a:rPr>
            </a:br>
            <a:r>
              <a:rPr lang="en-US" sz="2800" dirty="0">
                <a:solidFill>
                  <a:srgbClr val="EBEBEB"/>
                </a:solidFill>
              </a:rPr>
              <a:t>Elimelek – “My God is King”</a:t>
            </a:r>
            <a:br>
              <a:rPr lang="en-US" sz="2800" dirty="0">
                <a:solidFill>
                  <a:srgbClr val="EBEBEB"/>
                </a:solidFill>
              </a:rPr>
            </a:br>
            <a:r>
              <a:rPr lang="en-US" sz="2800" dirty="0">
                <a:solidFill>
                  <a:srgbClr val="EBEBEB"/>
                </a:solidFill>
              </a:rPr>
              <a:t>Naomi – “sweet, my joy”</a:t>
            </a:r>
            <a:br>
              <a:rPr lang="en-US" sz="2800" dirty="0">
                <a:solidFill>
                  <a:srgbClr val="EBEBEB"/>
                </a:solidFill>
              </a:rPr>
            </a:br>
            <a:r>
              <a:rPr lang="en-US" sz="2800" dirty="0">
                <a:solidFill>
                  <a:srgbClr val="EBEBEB"/>
                </a:solidFill>
              </a:rPr>
              <a:t>Mahlon – “weakling’</a:t>
            </a:r>
            <a:br>
              <a:rPr lang="en-US" sz="2800" dirty="0">
                <a:solidFill>
                  <a:srgbClr val="EBEBEB"/>
                </a:solidFill>
              </a:rPr>
            </a:br>
            <a:r>
              <a:rPr lang="en-US" sz="2800" dirty="0" err="1">
                <a:solidFill>
                  <a:srgbClr val="EBEBEB"/>
                </a:solidFill>
              </a:rPr>
              <a:t>Kilion</a:t>
            </a:r>
            <a:r>
              <a:rPr lang="en-US" sz="2800" dirty="0">
                <a:solidFill>
                  <a:srgbClr val="EBEBEB"/>
                </a:solidFill>
              </a:rPr>
              <a:t> – “frail person”</a:t>
            </a:r>
            <a:endParaRPr lang="en-US" sz="2800" b="0" i="0" kern="1200" dirty="0">
              <a:solidFill>
                <a:srgbClr val="EBEBEB"/>
              </a:solidFill>
              <a:latin typeface="+mj-lt"/>
              <a:ea typeface="+mj-ea"/>
              <a:cs typeface="+mj-cs"/>
            </a:endParaRPr>
          </a:p>
        </p:txBody>
      </p:sp>
      <p:grpSp>
        <p:nvGrpSpPr>
          <p:cNvPr id="15" name="Group 14">
            <a:extLst>
              <a:ext uri="{FF2B5EF4-FFF2-40B4-BE49-F238E27FC236}">
                <a16:creationId xmlns:a16="http://schemas.microsoft.com/office/drawing/2014/main" id="{7E2D86BB-893F-471B-AD66-50E01777C08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3333" y="396837"/>
            <a:ext cx="6451503" cy="6058999"/>
            <a:chOff x="423333" y="396837"/>
            <a:chExt cx="6451503" cy="6058999"/>
          </a:xfrm>
        </p:grpSpPr>
        <p:sp>
          <p:nvSpPr>
            <p:cNvPr id="16" name="Rectangle 15">
              <a:extLst>
                <a:ext uri="{FF2B5EF4-FFF2-40B4-BE49-F238E27FC236}">
                  <a16:creationId xmlns:a16="http://schemas.microsoft.com/office/drawing/2014/main" id="{61E3F80D-79C6-468A-83E4-3FEA585566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flipH="1">
              <a:off x="423333" y="402165"/>
              <a:ext cx="522933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Freeform 5">
              <a:extLst>
                <a:ext uri="{FF2B5EF4-FFF2-40B4-BE49-F238E27FC236}">
                  <a16:creationId xmlns:a16="http://schemas.microsoft.com/office/drawing/2014/main" id="{009504C1-96CE-44B4-8DF0-613CF9D1DA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5400000" flipH="1">
              <a:off x="3161515" y="2801722"/>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8" name="Freeform 5">
              <a:extLst>
                <a:ext uri="{FF2B5EF4-FFF2-40B4-BE49-F238E27FC236}">
                  <a16:creationId xmlns:a16="http://schemas.microsoft.com/office/drawing/2014/main" id="{1F299836-4C10-4395-B386-C0FA537C41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5677511" flipH="1">
              <a:off x="5004670" y="1826079"/>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grpSp>
      <p:pic>
        <p:nvPicPr>
          <p:cNvPr id="4" name="Picture 3" descr="A person in a blue head wrap in a field of wheat&#10;&#10;AI-generated content may be incorrect.">
            <a:extLst>
              <a:ext uri="{FF2B5EF4-FFF2-40B4-BE49-F238E27FC236}">
                <a16:creationId xmlns:a16="http://schemas.microsoft.com/office/drawing/2014/main" id="{FE4748A5-1B95-2DEA-1193-797350748765}"/>
              </a:ext>
            </a:extLst>
          </p:cNvPr>
          <p:cNvPicPr>
            <a:picLocks noChangeAspect="1"/>
          </p:cNvPicPr>
          <p:nvPr/>
        </p:nvPicPr>
        <p:blipFill>
          <a:blip r:embed="rId3"/>
          <a:stretch>
            <a:fillRect/>
          </a:stretch>
        </p:blipFill>
        <p:spPr>
          <a:xfrm>
            <a:off x="648929" y="522515"/>
            <a:ext cx="5444571" cy="5691472"/>
          </a:xfrm>
          <a:prstGeom prst="rect">
            <a:avLst/>
          </a:prstGeom>
        </p:spPr>
      </p:pic>
    </p:spTree>
    <p:extLst>
      <p:ext uri="{BB962C8B-B14F-4D97-AF65-F5344CB8AC3E}">
        <p14:creationId xmlns:p14="http://schemas.microsoft.com/office/powerpoint/2010/main" val="1718242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reeform 5">
            <a:extLst>
              <a:ext uri="{FF2B5EF4-FFF2-40B4-BE49-F238E27FC236}">
                <a16:creationId xmlns:a16="http://schemas.microsoft.com/office/drawing/2014/main" id="{4E212B76-74CB-461F-90A3-EF4F2397A8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en-US"/>
          </a:p>
        </p:txBody>
      </p:sp>
      <p:sp>
        <p:nvSpPr>
          <p:cNvPr id="4" name="Title 3">
            <a:extLst>
              <a:ext uri="{FF2B5EF4-FFF2-40B4-BE49-F238E27FC236}">
                <a16:creationId xmlns:a16="http://schemas.microsoft.com/office/drawing/2014/main" id="{716D6EC8-8989-AEF8-7B82-1F299B13D426}"/>
              </a:ext>
            </a:extLst>
          </p:cNvPr>
          <p:cNvSpPr>
            <a:spLocks noGrp="1"/>
          </p:cNvSpPr>
          <p:nvPr>
            <p:ph type="ctrTitle"/>
          </p:nvPr>
        </p:nvSpPr>
        <p:spPr>
          <a:xfrm>
            <a:off x="5512904" y="940904"/>
            <a:ext cx="6030167" cy="5208104"/>
          </a:xfrm>
        </p:spPr>
        <p:txBody>
          <a:bodyPr anchor="t">
            <a:normAutofit/>
          </a:bodyPr>
          <a:lstStyle/>
          <a:p>
            <a:pPr>
              <a:lnSpc>
                <a:spcPct val="90000"/>
              </a:lnSpc>
            </a:pPr>
            <a:r>
              <a:rPr lang="en-US" sz="2800" dirty="0">
                <a:solidFill>
                  <a:srgbClr val="EBEBEB"/>
                </a:solidFill>
              </a:rPr>
              <a:t>Famine destroys the region of Israel so Elimelek takes his family to Moab</a:t>
            </a:r>
            <a:br>
              <a:rPr lang="en-US" sz="2800" dirty="0">
                <a:solidFill>
                  <a:srgbClr val="EBEBEB"/>
                </a:solidFill>
              </a:rPr>
            </a:br>
            <a:br>
              <a:rPr lang="en-US" sz="2800" dirty="0">
                <a:solidFill>
                  <a:srgbClr val="EBEBEB"/>
                </a:solidFill>
              </a:rPr>
            </a:br>
            <a:r>
              <a:rPr lang="en-US" sz="2800" dirty="0">
                <a:solidFill>
                  <a:srgbClr val="EBEBEB"/>
                </a:solidFill>
              </a:rPr>
              <a:t>Mahlon marries Ruth...Elimelek, </a:t>
            </a:r>
            <a:r>
              <a:rPr lang="en-US" sz="2800" dirty="0" err="1">
                <a:solidFill>
                  <a:srgbClr val="EBEBEB"/>
                </a:solidFill>
              </a:rPr>
              <a:t>Kilion</a:t>
            </a:r>
            <a:r>
              <a:rPr lang="en-US" sz="2800" dirty="0">
                <a:solidFill>
                  <a:srgbClr val="EBEBEB"/>
                </a:solidFill>
              </a:rPr>
              <a:t>, and Mahlon die... Naomi decides to return to Bethlehem – the famine is done...</a:t>
            </a:r>
            <a:br>
              <a:rPr lang="en-US" sz="2800" dirty="0">
                <a:solidFill>
                  <a:srgbClr val="EBEBEB"/>
                </a:solidFill>
              </a:rPr>
            </a:br>
            <a:br>
              <a:rPr lang="en-US" sz="2800" dirty="0">
                <a:solidFill>
                  <a:srgbClr val="EBEBEB"/>
                </a:solidFill>
              </a:rPr>
            </a:br>
            <a:r>
              <a:rPr lang="en-US" sz="2800" dirty="0">
                <a:solidFill>
                  <a:srgbClr val="EBEBEB"/>
                </a:solidFill>
              </a:rPr>
              <a:t>Ruth states, “...your (Naomi’s) God will be my God...I will return with you...”</a:t>
            </a:r>
          </a:p>
        </p:txBody>
      </p:sp>
      <p:sp>
        <p:nvSpPr>
          <p:cNvPr id="13" name="Rectangle 12">
            <a:extLst>
              <a:ext uri="{FF2B5EF4-FFF2-40B4-BE49-F238E27FC236}">
                <a16:creationId xmlns:a16="http://schemas.microsoft.com/office/drawing/2014/main" id="{81E746D0-4B37-4869-B2EF-79D5F0FFFB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6" name="Picture 5">
            <a:extLst>
              <a:ext uri="{FF2B5EF4-FFF2-40B4-BE49-F238E27FC236}">
                <a16:creationId xmlns:a16="http://schemas.microsoft.com/office/drawing/2014/main" id="{7DCB3924-81DC-5576-B045-9367BF847843}"/>
              </a:ext>
            </a:extLst>
          </p:cNvPr>
          <p:cNvPicPr>
            <a:picLocks noChangeAspect="1"/>
          </p:cNvPicPr>
          <p:nvPr/>
        </p:nvPicPr>
        <p:blipFill>
          <a:blip r:embed="rId2"/>
          <a:stretch>
            <a:fillRect/>
          </a:stretch>
        </p:blipFill>
        <p:spPr>
          <a:xfrm>
            <a:off x="648929" y="1114621"/>
            <a:ext cx="4628758" cy="4628758"/>
          </a:xfrm>
          <a:prstGeom prst="roundRect">
            <a:avLst>
              <a:gd name="adj" fmla="val 1858"/>
            </a:avLst>
          </a:prstGeom>
          <a:effectLst>
            <a:outerShdw blurRad="50800" dist="50800" dir="5400000" algn="tl" rotWithShape="0">
              <a:srgbClr val="000000">
                <a:alpha val="43000"/>
              </a:srgbClr>
            </a:outerShdw>
          </a:effectLst>
        </p:spPr>
      </p:pic>
    </p:spTree>
    <p:extLst>
      <p:ext uri="{BB962C8B-B14F-4D97-AF65-F5344CB8AC3E}">
        <p14:creationId xmlns:p14="http://schemas.microsoft.com/office/powerpoint/2010/main" val="1337845650"/>
      </p:ext>
    </p:extLst>
  </p:cSld>
  <p:clrMapOvr>
    <a:overrideClrMapping bg1="dk1" tx1="lt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153</TotalTime>
  <Words>1052</Words>
  <Application>Microsoft Macintosh PowerPoint</Application>
  <PresentationFormat>Widescreen</PresentationFormat>
  <Paragraphs>16</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Century Gothic</vt:lpstr>
      <vt:lpstr>Wingdings 3</vt:lpstr>
      <vt:lpstr>Ion Boardroom</vt:lpstr>
      <vt:lpstr>The 4 Noted Ladies in Jesus’ Lineage</vt:lpstr>
      <vt:lpstr>Gen 38  Judah &amp; Tamar  Their story: Judah, father of Er, Onan, and Shelah. Tamar marries Er - the Lord puts him to death and also Onan...Shelah is still a child...Judah tells her to wait...many years pass and Judah refuses to give Shelah to Tamar...  </vt:lpstr>
      <vt:lpstr>Levirate Marriage Law:  If a husband dies without a son to carry his name and inheritance, the husband’s brother is required to have a son with his sister-in-law to produce a namesake for the brother who died.  This happened twice to Tamar! Er’s brother (Onan) was extremely wicked (as Er was) and God put both of them to death...  Tamar is a widow without a son/child</vt:lpstr>
      <vt:lpstr>Years past and Shelah is grown but Judah refuses to give him to Tamar. Tamar has lived as a widow for several years...  When Judah goes to another town to sheer sheep, Tamar (dressed as a prostitute) meets him. His wife had recently died, he asks to lay with the prostitute (not knowing she is Tamar, his daughter-in-law). Judah gives Tamar his belt and shield as “payment”.  Tamar is found pregnant and Judah orders her death...  </vt:lpstr>
      <vt:lpstr>Tamar, 3 months pregnant, confesses who the father of this child is by showing Judah his belt and shield.   V26 Judah immediately stops the penalty of death and declares, “she is more righteous than I...” More ethically right than Judah – fulfilling the Levirate Law at the cost of her life and reputation...  Tamar gave birth to twin boys: Zerah and Perez  King David is a direct descendant of Perez, whom Jesus is a direct descendant.</vt:lpstr>
      <vt:lpstr>Joshua 2 &amp; 6 – Rahab the prostitute in Jericho  Joshua sends 2 spies to Jericho and they go to the prostitute’s house ... Rahab responds by saying, “I know that the Lord has given you this land and that great fear of you has fallen on us...our hearts are melting with fear...we have heard of the Red Sea splitting and you walking on dry land...our hearts melted because the Lord, your God is God!...   </vt:lpstr>
      <vt:lpstr>Rahab believed in God and had faith that God would spare/save her and her family  Josh 6: 25, “...Joshua spared/saved Rahab the prostitute, with her family and all who belonged to her, because she hid the men Joshua had sent as spies to Jericho  - and she lives among the Israelites to this day.”  Matt 1: 5 tells us that Rahab is the mother of Boaz... Boaz  married Ruth...they become the great grandparents of King David...an ancestor of Jesus!</vt:lpstr>
      <vt:lpstr>The Book of Ruth – Ruth  Time the Judges: religious and moral failure ruled  Starts in Bethlehem – “the house of food.”  The Family: Elimelek – “My God is King” Naomi – “sweet, my joy” Mahlon – “weakling’ Kilion – “frail person”</vt:lpstr>
      <vt:lpstr>Famine destroys the region of Israel so Elimelek takes his family to Moab  Mahlon marries Ruth...Elimelek, Kilion, and Mahlon die... Naomi decides to return to Bethlehem – the famine is done...  Ruth states, “...your (Naomi’s) God will be my God...I will return with you...”</vt:lpstr>
      <vt:lpstr>Ruth gleans wheat in Boaz’s fields – not knowing he is a relative of Naomi...  Kingsman Redeemer: Boaz is touched by Ruth’s sacrifices and noble character, he meets with the town elders asking to become the owner of Elimelek’s property...comes with Ruth as his wife  They are married and give birth to Obed... Obed is Jesse’s father... Jesse is King David’s father... King David the promised direct family line of Jesus our Lord and Savior...</vt:lpstr>
      <vt:lpstr>Lineages of Jesus – Matthew’s and Luke’s:  Matt 1, starts with Abraham goes to Joseph (the husband of Mary – not the father of Jesus – v16) Identifies Jesus’ legal rightful royal claim as Messiah  Luke 4: 23 – 38, starts with Joseph to Adam. Traces Jesus’ lineage through Nathan (Solomon’s brother) – Mary is his descendant...</vt:lpstr>
      <vt:lpstr>Joseph is the son-in-law to Heli – Heli is Mary’s father...  Mary’s mother is a Levite and father from Judah’s line  Her cousin, Elizabeth, a Levite, is John the Baptizer’s mother...Elizabeth is 6 months pregnant when Mary goes to visit with her. (Luke 1 – 2)  Gabriel visits Mary, Luke 1:34, “how...I am still a virgin...” v38, “I am the Lord’s servant...May it be to me according to your word...” </vt:lpstr>
      <vt:lpstr>We learned...  1) Tamar – do what is righteous no matter the cost, honor the Lord  2) Rahab – heard about God and believed – even at the possible cost of her own life  3) Ruth – serve the Lord and others, live the fruit of the Spirit  4) Mary – Live an obedient life</vt:lpstr>
      <vt:lpstr>There were many sacrifices bringing us to Christmas and on to Easter – Jesus, our crucified and risen Lord...</vt:lpstr>
      <vt:lpstr>No longer a ‘babe in a manger’  Jesus Christ is our soon coming King  Merry Christmas as we celebrate His first coming while looking forward to Jesus’ Second Coming!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3</cp:revision>
  <dcterms:created xsi:type="dcterms:W3CDTF">2025-12-20T00:56:56Z</dcterms:created>
  <dcterms:modified xsi:type="dcterms:W3CDTF">2025-12-20T21:50:54Z</dcterms:modified>
</cp:coreProperties>
</file>