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6" r:id="rId1"/>
  </p:sldMasterIdLst>
  <p:sldIdLst>
    <p:sldId id="256" r:id="rId2"/>
    <p:sldId id="261" r:id="rId3"/>
    <p:sldId id="262" r:id="rId4"/>
    <p:sldId id="263" r:id="rId5"/>
    <p:sldId id="264" r:id="rId6"/>
    <p:sldId id="265" r:id="rId7"/>
    <p:sldId id="26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711"/>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12/26/25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192025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12/26/25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40957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12/26/25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0106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12/26/25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789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12/26/25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98304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12/26/25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76359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12/26/25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845728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12/26/25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819719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12/26/25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417924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12/26/25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90610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12/26/25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160079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12/26/25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4255821"/>
      </p:ext>
    </p:extLst>
  </p:cSld>
  <p:clrMap bg1="lt1" tx1="dk1" bg2="lt2" tx2="dk2" accent1="accent1" accent2="accent2" accent3="accent3" accent4="accent4" accent5="accent5" accent6="accent6" hlink="hlink" folHlink="folHlink"/>
  <p:sldLayoutIdLst>
    <p:sldLayoutId id="2147483747" r:id="rId1"/>
    <p:sldLayoutId id="2147483746" r:id="rId2"/>
    <p:sldLayoutId id="2147483745" r:id="rId3"/>
    <p:sldLayoutId id="2147483744" r:id="rId4"/>
    <p:sldLayoutId id="2147483743" r:id="rId5"/>
    <p:sldLayoutId id="2147483742" r:id="rId6"/>
    <p:sldLayoutId id="2147483741" r:id="rId7"/>
    <p:sldLayoutId id="2147483740" r:id="rId8"/>
    <p:sldLayoutId id="2147483739" r:id="rId9"/>
    <p:sldLayoutId id="2147483738" r:id="rId10"/>
    <p:sldLayoutId id="2147483737"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6B77363-E0A5-4701-9ED0-E9BB2C6B4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6CDAFFF-04F0-07CE-AB58-98CDB490F90A}"/>
              </a:ext>
            </a:extLst>
          </p:cNvPr>
          <p:cNvSpPr>
            <a:spLocks noGrp="1"/>
          </p:cNvSpPr>
          <p:nvPr>
            <p:ph type="subTitle" idx="1"/>
          </p:nvPr>
        </p:nvSpPr>
        <p:spPr>
          <a:xfrm>
            <a:off x="268941" y="1195719"/>
            <a:ext cx="4504765" cy="5283453"/>
          </a:xfrm>
        </p:spPr>
        <p:txBody>
          <a:bodyPr anchor="ctr">
            <a:normAutofit fontScale="85000" lnSpcReduction="20000"/>
          </a:bodyPr>
          <a:lstStyle/>
          <a:p>
            <a:endParaRPr lang="en-US" sz="3200" dirty="0"/>
          </a:p>
          <a:p>
            <a:endParaRPr lang="en-US" sz="3200" dirty="0"/>
          </a:p>
          <a:p>
            <a:endParaRPr lang="en-US" sz="3200" dirty="0"/>
          </a:p>
          <a:p>
            <a:r>
              <a:rPr lang="en-US" sz="3800" dirty="0"/>
              <a:t>“...like a burning stick snatched from the fire...”</a:t>
            </a:r>
          </a:p>
          <a:p>
            <a:endParaRPr lang="en-US" sz="3200" dirty="0"/>
          </a:p>
          <a:p>
            <a:endParaRPr lang="en-US" sz="3200" dirty="0"/>
          </a:p>
          <a:p>
            <a:endParaRPr lang="en-US" sz="3200" dirty="0"/>
          </a:p>
          <a:p>
            <a:endParaRPr lang="en-US" sz="3200" dirty="0"/>
          </a:p>
          <a:p>
            <a:pPr algn="r"/>
            <a:r>
              <a:rPr lang="en-US" sz="3200" dirty="0"/>
              <a:t>Zechariah 3: 2</a:t>
            </a:r>
          </a:p>
        </p:txBody>
      </p:sp>
      <p:cxnSp>
        <p:nvCxnSpPr>
          <p:cNvPr id="17" name="Straight Connector 16">
            <a:extLst>
              <a:ext uri="{FF2B5EF4-FFF2-40B4-BE49-F238E27FC236}">
                <a16:creationId xmlns:a16="http://schemas.microsoft.com/office/drawing/2014/main" id="{F295AAA2-1E11-4525-B5C7-135F670315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04372"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7" descr="Low Angle View Of Clouds In Sky">
            <a:extLst>
              <a:ext uri="{FF2B5EF4-FFF2-40B4-BE49-F238E27FC236}">
                <a16:creationId xmlns:a16="http://schemas.microsoft.com/office/drawing/2014/main" id="{CB0F6DD0-02E7-096D-6822-43B35AAB139E}"/>
              </a:ext>
            </a:extLst>
          </p:cNvPr>
          <p:cNvPicPr>
            <a:picLocks noChangeAspect="1"/>
          </p:cNvPicPr>
          <p:nvPr/>
        </p:nvPicPr>
        <p:blipFill>
          <a:blip r:embed="rId2"/>
          <a:srcRect t="14118" b="15657"/>
          <a:stretch>
            <a:fillRect/>
          </a:stretch>
        </p:blipFill>
        <p:spPr>
          <a:xfrm>
            <a:off x="4876800" y="10"/>
            <a:ext cx="7315200" cy="3428990"/>
          </a:xfrm>
          <a:prstGeom prst="rect">
            <a:avLst/>
          </a:prstGeom>
        </p:spPr>
      </p:pic>
      <p:pic>
        <p:nvPicPr>
          <p:cNvPr id="10" name="Picture 9">
            <a:extLst>
              <a:ext uri="{FF2B5EF4-FFF2-40B4-BE49-F238E27FC236}">
                <a16:creationId xmlns:a16="http://schemas.microsoft.com/office/drawing/2014/main" id="{BA01A8B8-1D47-58AD-CF2C-31C761C6EF96}"/>
              </a:ext>
            </a:extLst>
          </p:cNvPr>
          <p:cNvPicPr>
            <a:picLocks noChangeAspect="1"/>
          </p:cNvPicPr>
          <p:nvPr/>
        </p:nvPicPr>
        <p:blipFill>
          <a:blip r:embed="rId3"/>
          <a:srcRect r="1" b="6251"/>
          <a:stretch>
            <a:fillRect/>
          </a:stretch>
        </p:blipFill>
        <p:spPr>
          <a:xfrm>
            <a:off x="4876800" y="0"/>
            <a:ext cx="7315200" cy="6858000"/>
          </a:xfrm>
          <a:prstGeom prst="rect">
            <a:avLst/>
          </a:prstGeom>
        </p:spPr>
      </p:pic>
    </p:spTree>
    <p:extLst>
      <p:ext uri="{BB962C8B-B14F-4D97-AF65-F5344CB8AC3E}">
        <p14:creationId xmlns:p14="http://schemas.microsoft.com/office/powerpoint/2010/main" val="3942536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613F6-8348-E082-0509-730F0323C9A3}"/>
              </a:ext>
            </a:extLst>
          </p:cNvPr>
          <p:cNvSpPr>
            <a:spLocks noGrp="1"/>
          </p:cNvSpPr>
          <p:nvPr>
            <p:ph type="title"/>
          </p:nvPr>
        </p:nvSpPr>
        <p:spPr>
          <a:xfrm>
            <a:off x="818029" y="107549"/>
            <a:ext cx="10555941" cy="768213"/>
          </a:xfrm>
        </p:spPr>
        <p:txBody>
          <a:bodyPr/>
          <a:lstStyle/>
          <a:p>
            <a:pPr algn="ctr"/>
            <a:r>
              <a:rPr lang="en-US" dirty="0"/>
              <a:t>Background History:</a:t>
            </a:r>
          </a:p>
        </p:txBody>
      </p:sp>
      <p:sp>
        <p:nvSpPr>
          <p:cNvPr id="3" name="Content Placeholder 2">
            <a:extLst>
              <a:ext uri="{FF2B5EF4-FFF2-40B4-BE49-F238E27FC236}">
                <a16:creationId xmlns:a16="http://schemas.microsoft.com/office/drawing/2014/main" id="{860D3257-24EE-A8BF-084B-68455DBC35B0}"/>
              </a:ext>
            </a:extLst>
          </p:cNvPr>
          <p:cNvSpPr>
            <a:spLocks noGrp="1"/>
          </p:cNvSpPr>
          <p:nvPr>
            <p:ph idx="1"/>
          </p:nvPr>
        </p:nvSpPr>
        <p:spPr>
          <a:xfrm>
            <a:off x="149709" y="716101"/>
            <a:ext cx="11892579" cy="5755368"/>
          </a:xfrm>
        </p:spPr>
        <p:txBody>
          <a:bodyPr>
            <a:noAutofit/>
          </a:bodyPr>
          <a:lstStyle/>
          <a:p>
            <a:r>
              <a:rPr lang="en-US" sz="2800" dirty="0"/>
              <a:t>586 bc	Babylon destroys Jerusalem and Solomon’s Temple</a:t>
            </a:r>
          </a:p>
          <a:p>
            <a:r>
              <a:rPr lang="en-US" sz="2800" dirty="0"/>
              <a:t>539 bc	Babylon falls to Persia – King Cyrus</a:t>
            </a:r>
          </a:p>
          <a:p>
            <a:r>
              <a:rPr lang="en-US" sz="2800" dirty="0"/>
              <a:t>538 bc	Zerubbabel (David’s line) – Governor &amp; Joshua – High Priest appointed by King Cyrus (Ezra – the Temple &amp; Nehemiah – Jerusalem wall)</a:t>
            </a:r>
          </a:p>
          <a:p>
            <a:r>
              <a:rPr lang="en-US" sz="2800" dirty="0"/>
              <a:t>535 bc	Temple’s new foundation laid, feasts started again</a:t>
            </a:r>
          </a:p>
          <a:p>
            <a:r>
              <a:rPr lang="en-US" sz="2800" dirty="0"/>
              <a:t>530 bc	Xerxes I (Esther’s story) stops the rebuilding – stopped for 18 yrs</a:t>
            </a:r>
          </a:p>
          <a:p>
            <a:r>
              <a:rPr lang="en-US" sz="2800" dirty="0"/>
              <a:t>520 bc	Darius (new Persian King) </a:t>
            </a:r>
          </a:p>
          <a:p>
            <a:r>
              <a:rPr lang="en-US" sz="2800" dirty="0"/>
              <a:t>522 bc	Zerubbabel &amp; Joshua ask Darius to review Cyrus’ decrees, he blesses Israel with money and protection and encourages the rebuilding of the Temple</a:t>
            </a:r>
          </a:p>
        </p:txBody>
      </p:sp>
    </p:spTree>
    <p:extLst>
      <p:ext uri="{BB962C8B-B14F-4D97-AF65-F5344CB8AC3E}">
        <p14:creationId xmlns:p14="http://schemas.microsoft.com/office/powerpoint/2010/main" val="1620123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33255A-A11F-C231-2557-16DE90373EF8}"/>
              </a:ext>
            </a:extLst>
          </p:cNvPr>
          <p:cNvSpPr>
            <a:spLocks noGrp="1"/>
          </p:cNvSpPr>
          <p:nvPr>
            <p:ph idx="1"/>
          </p:nvPr>
        </p:nvSpPr>
        <p:spPr>
          <a:xfrm>
            <a:off x="750367" y="248194"/>
            <a:ext cx="10691265" cy="5865224"/>
          </a:xfrm>
        </p:spPr>
        <p:txBody>
          <a:bodyPr>
            <a:normAutofit/>
          </a:bodyPr>
          <a:lstStyle/>
          <a:p>
            <a:pPr marL="0" indent="0">
              <a:buNone/>
            </a:pPr>
            <a:r>
              <a:rPr lang="en-US" sz="2800" dirty="0"/>
              <a:t>Zech 3: 1 – 9</a:t>
            </a:r>
          </a:p>
          <a:p>
            <a:pPr marL="0" indent="0">
              <a:buNone/>
            </a:pPr>
            <a:r>
              <a:rPr lang="en-US" sz="2800" dirty="0"/>
              <a:t>V1 Then he showed me Joshua the High Priest standing before the angel of the Lord, and Satan standing at his (Joshua) right side to accuse him (Joshua).</a:t>
            </a:r>
          </a:p>
          <a:p>
            <a:pPr marL="0" indent="0">
              <a:buNone/>
            </a:pPr>
            <a:r>
              <a:rPr lang="en-US" sz="2800" dirty="0"/>
              <a:t>V2 The Lord said to Satan, “The Lord rebuke you, Satan! The Lord, Who has chosen Jerusalem, rebuke you! Is not this man a burning stick snatched from the fire?”</a:t>
            </a:r>
          </a:p>
          <a:p>
            <a:pPr marL="0" indent="0">
              <a:buNone/>
            </a:pPr>
            <a:r>
              <a:rPr lang="en-US" sz="2800" dirty="0"/>
              <a:t>V3 Now Joshua was dressed in filthy clothes as he stood before the angel.</a:t>
            </a:r>
          </a:p>
          <a:p>
            <a:pPr marL="0" indent="0">
              <a:buNone/>
            </a:pPr>
            <a:r>
              <a:rPr lang="en-US" sz="2800" dirty="0"/>
              <a:t>V4 The angel said to those standing before him (Joshua), “Take off his filth clothes,</a:t>
            </a:r>
          </a:p>
        </p:txBody>
      </p:sp>
    </p:spTree>
    <p:extLst>
      <p:ext uri="{BB962C8B-B14F-4D97-AF65-F5344CB8AC3E}">
        <p14:creationId xmlns:p14="http://schemas.microsoft.com/office/powerpoint/2010/main" val="291274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C3CA79-A859-7DA4-D66B-B2C306302F8A}"/>
              </a:ext>
            </a:extLst>
          </p:cNvPr>
          <p:cNvSpPr>
            <a:spLocks noGrp="1"/>
          </p:cNvSpPr>
          <p:nvPr>
            <p:ph idx="1"/>
          </p:nvPr>
        </p:nvSpPr>
        <p:spPr>
          <a:xfrm>
            <a:off x="750367" y="1084216"/>
            <a:ext cx="10691265" cy="4885509"/>
          </a:xfrm>
        </p:spPr>
        <p:txBody>
          <a:bodyPr>
            <a:normAutofit/>
          </a:bodyPr>
          <a:lstStyle/>
          <a:p>
            <a:r>
              <a:rPr lang="en-US" sz="2800" dirty="0"/>
              <a:t>V4 continues...Then He said to Joshua, ‘See I have taken away your sin, and I will put fine garments on you.’”</a:t>
            </a:r>
          </a:p>
          <a:p>
            <a:r>
              <a:rPr lang="en-US" sz="2800" dirty="0"/>
              <a:t>V5 Then I (Zech) said, “Put a clean turban on his head.” So they put a clean turban on his head, while the angel of the Lord stood by.</a:t>
            </a:r>
          </a:p>
          <a:p>
            <a:r>
              <a:rPr lang="en-US" sz="2800" dirty="0"/>
              <a:t>V6 The angel of the Lord gave this charge to Joshua, </a:t>
            </a:r>
          </a:p>
          <a:p>
            <a:r>
              <a:rPr lang="en-US" sz="2800" dirty="0"/>
              <a:t>V7 “This is what the Lord Almighty says, ‘If you will walk in obedience to Me and keep My requirements, then you will govern My house and have charge of My courts, and I will give you a place among these standing here.’</a:t>
            </a:r>
          </a:p>
        </p:txBody>
      </p:sp>
    </p:spTree>
    <p:extLst>
      <p:ext uri="{BB962C8B-B14F-4D97-AF65-F5344CB8AC3E}">
        <p14:creationId xmlns:p14="http://schemas.microsoft.com/office/powerpoint/2010/main" val="1458456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812989-FFD0-BAB4-9714-82CA257C752C}"/>
              </a:ext>
            </a:extLst>
          </p:cNvPr>
          <p:cNvSpPr>
            <a:spLocks noGrp="1"/>
          </p:cNvSpPr>
          <p:nvPr>
            <p:ph idx="1"/>
          </p:nvPr>
        </p:nvSpPr>
        <p:spPr>
          <a:xfrm>
            <a:off x="870452" y="1685108"/>
            <a:ext cx="10691265" cy="3487784"/>
          </a:xfrm>
        </p:spPr>
        <p:txBody>
          <a:bodyPr>
            <a:normAutofit/>
          </a:bodyPr>
          <a:lstStyle/>
          <a:p>
            <a:r>
              <a:rPr lang="en-US" sz="3200" dirty="0"/>
              <a:t>V8 “Listen, High Priest (Joshua), you and your associates seated before you, you who are symbolic of things to come, I am going to bring My servant, the Branch (of David)...</a:t>
            </a:r>
          </a:p>
          <a:p>
            <a:endParaRPr lang="en-US" sz="3200" dirty="0"/>
          </a:p>
          <a:p>
            <a:r>
              <a:rPr lang="en-US" sz="3200" dirty="0"/>
              <a:t>V9 And I will remove the sin of this land in a single day...” </a:t>
            </a:r>
          </a:p>
        </p:txBody>
      </p:sp>
    </p:spTree>
    <p:extLst>
      <p:ext uri="{BB962C8B-B14F-4D97-AF65-F5344CB8AC3E}">
        <p14:creationId xmlns:p14="http://schemas.microsoft.com/office/powerpoint/2010/main" val="2876565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30AE8D-EDDE-E486-F18C-B3C3617220E8}"/>
              </a:ext>
            </a:extLst>
          </p:cNvPr>
          <p:cNvSpPr>
            <a:spLocks noGrp="1"/>
          </p:cNvSpPr>
          <p:nvPr>
            <p:ph idx="1"/>
          </p:nvPr>
        </p:nvSpPr>
        <p:spPr>
          <a:xfrm>
            <a:off x="700635" y="966651"/>
            <a:ext cx="10691265" cy="4995237"/>
          </a:xfrm>
        </p:spPr>
        <p:txBody>
          <a:bodyPr>
            <a:normAutofit/>
          </a:bodyPr>
          <a:lstStyle/>
          <a:p>
            <a:r>
              <a:rPr lang="en-US" sz="2800" dirty="0"/>
              <a:t>V8 – 9	Last week, we looked at the 4 ladies who were in the lineage of King David: Tamar – called a prostitute; Rahab – a prostitute; Ruth – a Moabite widow; and Mary – a yielded virgin. Each obedient to the Lord and who helped Zech 3: 8 become a reality... Jesus, born of a virgin – a branch (from the line) of David!</a:t>
            </a:r>
          </a:p>
          <a:p>
            <a:endParaRPr lang="en-US" sz="2800" dirty="0"/>
          </a:p>
          <a:p>
            <a:r>
              <a:rPr lang="en-US" sz="2800" dirty="0"/>
              <a:t>Each individual carrying scars of life’s unfair treatment; yet each life reflecting God’s grace and mercy.</a:t>
            </a:r>
          </a:p>
        </p:txBody>
      </p:sp>
    </p:spTree>
    <p:extLst>
      <p:ext uri="{BB962C8B-B14F-4D97-AF65-F5344CB8AC3E}">
        <p14:creationId xmlns:p14="http://schemas.microsoft.com/office/powerpoint/2010/main" val="631928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F5C66525-C06E-E5C4-0C88-0A93D53F8429}"/>
              </a:ext>
            </a:extLst>
          </p:cNvPr>
          <p:cNvSpPr>
            <a:spLocks noGrp="1"/>
          </p:cNvSpPr>
          <p:nvPr>
            <p:ph type="body" idx="1"/>
          </p:nvPr>
        </p:nvSpPr>
        <p:spPr>
          <a:xfrm>
            <a:off x="704087" y="39189"/>
            <a:ext cx="10686722" cy="692331"/>
          </a:xfrm>
        </p:spPr>
        <p:txBody>
          <a:bodyPr>
            <a:normAutofit/>
          </a:bodyPr>
          <a:lstStyle/>
          <a:p>
            <a:pPr algn="ctr"/>
            <a:r>
              <a:rPr lang="en-US" sz="2800" b="0" dirty="0"/>
              <a:t>Here we are...the last Sunday of 2025</a:t>
            </a:r>
          </a:p>
        </p:txBody>
      </p:sp>
      <p:sp>
        <p:nvSpPr>
          <p:cNvPr id="9" name="Content Placeholder 8">
            <a:extLst>
              <a:ext uri="{FF2B5EF4-FFF2-40B4-BE49-F238E27FC236}">
                <a16:creationId xmlns:a16="http://schemas.microsoft.com/office/drawing/2014/main" id="{1D99A057-59C8-88D6-9FCB-AF0363AD2087}"/>
              </a:ext>
            </a:extLst>
          </p:cNvPr>
          <p:cNvSpPr>
            <a:spLocks noGrp="1"/>
          </p:cNvSpPr>
          <p:nvPr>
            <p:ph sz="half" idx="2"/>
          </p:nvPr>
        </p:nvSpPr>
        <p:spPr>
          <a:xfrm>
            <a:off x="704087" y="731520"/>
            <a:ext cx="6988153" cy="5421086"/>
          </a:xfrm>
        </p:spPr>
        <p:txBody>
          <a:bodyPr>
            <a:normAutofit/>
          </a:bodyPr>
          <a:lstStyle/>
          <a:p>
            <a:r>
              <a:rPr lang="en-US" sz="2800" dirty="0"/>
              <a:t>Each of you have a stick – a symbol of your life</a:t>
            </a:r>
          </a:p>
          <a:p>
            <a:endParaRPr lang="en-US" sz="2800" dirty="0"/>
          </a:p>
          <a:p>
            <a:r>
              <a:rPr lang="en-US" sz="2800" dirty="0"/>
              <a:t>Fire reshaped the stick...to be what it is today...</a:t>
            </a:r>
          </a:p>
          <a:p>
            <a:endParaRPr lang="en-US" sz="2800" dirty="0"/>
          </a:p>
          <a:p>
            <a:r>
              <a:rPr lang="en-US" sz="2800" dirty="0"/>
              <a:t>Turn to a person you will pray with</a:t>
            </a:r>
          </a:p>
          <a:p>
            <a:r>
              <a:rPr lang="en-US" sz="2800" dirty="0"/>
              <a:t>Share your fire story...what has changed you this year...how are you different from 2024 ... then pray together...</a:t>
            </a:r>
          </a:p>
        </p:txBody>
      </p:sp>
      <p:pic>
        <p:nvPicPr>
          <p:cNvPr id="12" name="Content Placeholder 11">
            <a:extLst>
              <a:ext uri="{FF2B5EF4-FFF2-40B4-BE49-F238E27FC236}">
                <a16:creationId xmlns:a16="http://schemas.microsoft.com/office/drawing/2014/main" id="{BFFC6F1E-F88D-3697-FF54-95D8B33CDC06}"/>
              </a:ext>
            </a:extLst>
          </p:cNvPr>
          <p:cNvPicPr>
            <a:picLocks noGrp="1" noChangeAspect="1"/>
          </p:cNvPicPr>
          <p:nvPr>
            <p:ph sz="quarter" idx="4"/>
          </p:nvPr>
        </p:nvPicPr>
        <p:blipFill>
          <a:blip r:embed="rId2"/>
          <a:srcRect r="1" b="6251"/>
          <a:stretch>
            <a:fillRect/>
          </a:stretch>
        </p:blipFill>
        <p:spPr>
          <a:xfrm>
            <a:off x="7692240" y="1469571"/>
            <a:ext cx="3698570" cy="4193177"/>
          </a:xfrm>
          <a:prstGeom prst="rect">
            <a:avLst/>
          </a:prstGeom>
        </p:spPr>
      </p:pic>
    </p:spTree>
    <p:extLst>
      <p:ext uri="{BB962C8B-B14F-4D97-AF65-F5344CB8AC3E}">
        <p14:creationId xmlns:p14="http://schemas.microsoft.com/office/powerpoint/2010/main" val="1372069317"/>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emplate>Atlas</Template>
  <TotalTime>67</TotalTime>
  <Words>582</Words>
  <Application>Microsoft Macintosh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Calisto MT</vt:lpstr>
      <vt:lpstr>Univers Condensed</vt:lpstr>
      <vt:lpstr>ChronicleVTI</vt:lpstr>
      <vt:lpstr>PowerPoint Presentation</vt:lpstr>
      <vt:lpstr>Background History:</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2025-12-26T21:02:12Z</dcterms:created>
  <dcterms:modified xsi:type="dcterms:W3CDTF">2025-12-26T22:09:49Z</dcterms:modified>
</cp:coreProperties>
</file>