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6"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451"/>
    <p:restoredTop sz="94628"/>
  </p:normalViewPr>
  <p:slideViewPr>
    <p:cSldViewPr snapToGrid="0">
      <p:cViewPr varScale="1">
        <p:scale>
          <a:sx n="96" d="100"/>
          <a:sy n="96" d="100"/>
        </p:scale>
        <p:origin x="16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a:t>1/3/26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a:t>1/3/26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a:t>1/3/26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a:t>1/3/26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a:t>1/3/26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a:t>1/3/26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a:t>1/3/26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a:t>1/3/26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Date Placeholder 1"/>
          <p:cNvSpPr>
            <a:spLocks noGrp="1"/>
          </p:cNvSpPr>
          <p:nvPr>
            <p:ph type="dt" sz="half" idx="10"/>
          </p:nvPr>
        </p:nvSpPr>
        <p:spPr/>
        <p:txBody>
          <a:bodyPr/>
          <a:lstStyle/>
          <a:p>
            <a:fld id="{921D9284-D300-4297-87F7-E791DCC15DB1}" type="datetimeFigureOut">
              <a:rPr lang="en-US"/>
              <a:t>1/3/26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a:t>1/3/26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a:t>1/3/26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a:t>1/3/26</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4.jp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381D8EB-3140-AFC3-147E-16EFBA2BF62B}"/>
              </a:ext>
            </a:extLst>
          </p:cNvPr>
          <p:cNvSpPr>
            <a:spLocks noGrp="1"/>
          </p:cNvSpPr>
          <p:nvPr>
            <p:ph type="ctrTitle"/>
          </p:nvPr>
        </p:nvSpPr>
        <p:spPr/>
        <p:txBody>
          <a:bodyPr/>
          <a:lstStyle/>
          <a:p>
            <a:r>
              <a:rPr lang="en-US" dirty="0"/>
              <a:t>The Book of Ruth</a:t>
            </a:r>
          </a:p>
        </p:txBody>
      </p:sp>
    </p:spTree>
    <p:extLst>
      <p:ext uri="{BB962C8B-B14F-4D97-AF65-F5344CB8AC3E}">
        <p14:creationId xmlns:p14="http://schemas.microsoft.com/office/powerpoint/2010/main" val="1920346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8A2AC41-ACF8-4630-85E7-BAB04F93EE5E}"/>
              </a:ext>
            </a:extLst>
          </p:cNvPr>
          <p:cNvSpPr>
            <a:spLocks noGrp="1"/>
          </p:cNvSpPr>
          <p:nvPr>
            <p:ph type="title"/>
          </p:nvPr>
        </p:nvSpPr>
        <p:spPr/>
        <p:txBody>
          <a:bodyPr>
            <a:normAutofit/>
          </a:bodyPr>
          <a:lstStyle/>
          <a:p>
            <a:pPr algn="ctr"/>
            <a:r>
              <a:rPr lang="en-US" sz="3600" dirty="0"/>
              <a:t>Will you commit to break the Cycle in 2026?</a:t>
            </a:r>
          </a:p>
        </p:txBody>
      </p:sp>
    </p:spTree>
    <p:extLst>
      <p:ext uri="{BB962C8B-B14F-4D97-AF65-F5344CB8AC3E}">
        <p14:creationId xmlns:p14="http://schemas.microsoft.com/office/powerpoint/2010/main" val="3056470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DB28DBBC-5E65-79CA-A396-4C6EB0E47EFE}"/>
              </a:ext>
            </a:extLst>
          </p:cNvPr>
          <p:cNvPicPr>
            <a:picLocks noGrp="1" noChangeAspect="1"/>
          </p:cNvPicPr>
          <p:nvPr>
            <p:ph type="pic" idx="1"/>
          </p:nvPr>
        </p:nvPicPr>
        <p:blipFill>
          <a:blip r:embed="rId2"/>
          <a:srcRect l="31100" r="31100"/>
          <a:stretch>
            <a:fillRect/>
          </a:stretch>
        </p:blipFill>
        <p:spPr/>
      </p:pic>
      <p:sp>
        <p:nvSpPr>
          <p:cNvPr id="4" name="Title 3">
            <a:extLst>
              <a:ext uri="{FF2B5EF4-FFF2-40B4-BE49-F238E27FC236}">
                <a16:creationId xmlns:a16="http://schemas.microsoft.com/office/drawing/2014/main" id="{D33EE0D8-759D-D58D-6487-487E0752D8B3}"/>
              </a:ext>
            </a:extLst>
          </p:cNvPr>
          <p:cNvSpPr>
            <a:spLocks noGrp="1"/>
          </p:cNvSpPr>
          <p:nvPr>
            <p:ph type="title"/>
          </p:nvPr>
        </p:nvSpPr>
        <p:spPr>
          <a:xfrm>
            <a:off x="1944737" y="2302869"/>
            <a:ext cx="3970986" cy="1900473"/>
          </a:xfrm>
        </p:spPr>
        <p:txBody>
          <a:bodyPr>
            <a:normAutofit/>
          </a:bodyPr>
          <a:lstStyle/>
          <a:p>
            <a:r>
              <a:rPr lang="en-US" sz="4800" dirty="0"/>
              <a:t>Communion</a:t>
            </a:r>
          </a:p>
        </p:txBody>
      </p:sp>
    </p:spTree>
    <p:extLst>
      <p:ext uri="{BB962C8B-B14F-4D97-AF65-F5344CB8AC3E}">
        <p14:creationId xmlns:p14="http://schemas.microsoft.com/office/powerpoint/2010/main" val="1515859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16ED9-E9FF-2259-DEE3-321DE73BAD74}"/>
              </a:ext>
            </a:extLst>
          </p:cNvPr>
          <p:cNvSpPr>
            <a:spLocks noGrp="1"/>
          </p:cNvSpPr>
          <p:nvPr>
            <p:ph type="title"/>
          </p:nvPr>
        </p:nvSpPr>
        <p:spPr>
          <a:xfrm>
            <a:off x="2558799" y="516510"/>
            <a:ext cx="7958331" cy="596674"/>
          </a:xfrm>
        </p:spPr>
        <p:txBody>
          <a:bodyPr>
            <a:normAutofit/>
          </a:bodyPr>
          <a:lstStyle/>
          <a:p>
            <a:pPr algn="ctr"/>
            <a:r>
              <a:rPr lang="en-US" sz="3600" dirty="0"/>
              <a:t>Introduction:</a:t>
            </a:r>
          </a:p>
        </p:txBody>
      </p:sp>
      <p:sp>
        <p:nvSpPr>
          <p:cNvPr id="3" name="Content Placeholder 2">
            <a:extLst>
              <a:ext uri="{FF2B5EF4-FFF2-40B4-BE49-F238E27FC236}">
                <a16:creationId xmlns:a16="http://schemas.microsoft.com/office/drawing/2014/main" id="{D9B50BC7-9960-7C09-8FBB-C5907F2911BA}"/>
              </a:ext>
            </a:extLst>
          </p:cNvPr>
          <p:cNvSpPr>
            <a:spLocks noGrp="1"/>
          </p:cNvSpPr>
          <p:nvPr>
            <p:ph idx="1"/>
          </p:nvPr>
        </p:nvSpPr>
        <p:spPr>
          <a:xfrm>
            <a:off x="1086678" y="1550503"/>
            <a:ext cx="10071651" cy="5307497"/>
          </a:xfrm>
        </p:spPr>
        <p:txBody>
          <a:bodyPr anchor="t">
            <a:normAutofit/>
          </a:bodyPr>
          <a:lstStyle/>
          <a:p>
            <a:pPr marL="0" indent="0">
              <a:buNone/>
            </a:pPr>
            <a:r>
              <a:rPr lang="en-US" sz="2800" dirty="0"/>
              <a:t>Ruth 1: 1  “In the days when the judges ruled...”</a:t>
            </a:r>
          </a:p>
          <a:p>
            <a:r>
              <a:rPr lang="en-US" sz="2800" dirty="0"/>
              <a:t>We are introduced to a time period called “the days when the judges ruled” – 12/13 Judges ruled in the Book of Judges. (Abimelech was a problem to discuss another day!)</a:t>
            </a:r>
          </a:p>
          <a:p>
            <a:endParaRPr lang="en-US" sz="2800" dirty="0"/>
          </a:p>
          <a:p>
            <a:r>
              <a:rPr lang="en-US" sz="2800" dirty="0"/>
              <a:t>History tells us Boaz and Ruth’s story happened during the judge named Ehud (1284 – 1204). Ruth around 1284bc</a:t>
            </a:r>
          </a:p>
          <a:p>
            <a:pPr algn="ctr"/>
            <a:r>
              <a:rPr lang="en-US" sz="2800" dirty="0"/>
              <a:t>Let’s look at the Book of Judges for background</a:t>
            </a:r>
          </a:p>
          <a:p>
            <a:endParaRPr lang="en-US" sz="2800" dirty="0"/>
          </a:p>
        </p:txBody>
      </p:sp>
    </p:spTree>
    <p:extLst>
      <p:ext uri="{BB962C8B-B14F-4D97-AF65-F5344CB8AC3E}">
        <p14:creationId xmlns:p14="http://schemas.microsoft.com/office/powerpoint/2010/main" val="1101806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B0F3308-12C4-4DD7-ABB4-D0DFAA3C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A24046D-AAB6-4470-AC22-6448D576E5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8" name="Picture 17">
            <a:extLst>
              <a:ext uri="{FF2B5EF4-FFF2-40B4-BE49-F238E27FC236}">
                <a16:creationId xmlns:a16="http://schemas.microsoft.com/office/drawing/2014/main" id="{211A0A85-392D-49DA-B9EC-82262B3B96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20" name="Rectangle 19">
            <a:extLst>
              <a:ext uri="{FF2B5EF4-FFF2-40B4-BE49-F238E27FC236}">
                <a16:creationId xmlns:a16="http://schemas.microsoft.com/office/drawing/2014/main" id="{73AFD74C-283C-45BD-885B-6E6635E4B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CE3DE725-FEB0-422F-BDBA-A29C95768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05058156-257B-4118-BA50-5869C8AF6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F7063C66-670B-9092-5DA0-630F4B1E5FB9}"/>
              </a:ext>
            </a:extLst>
          </p:cNvPr>
          <p:cNvSpPr>
            <a:spLocks noGrp="1"/>
          </p:cNvSpPr>
          <p:nvPr>
            <p:ph type="title"/>
          </p:nvPr>
        </p:nvSpPr>
        <p:spPr>
          <a:xfrm>
            <a:off x="1926216" y="104553"/>
            <a:ext cx="8608037" cy="1077229"/>
          </a:xfrm>
        </p:spPr>
        <p:txBody>
          <a:bodyPr>
            <a:normAutofit/>
          </a:bodyPr>
          <a:lstStyle/>
          <a:p>
            <a:pPr algn="ctr"/>
            <a:r>
              <a:rPr lang="en-US" dirty="0"/>
              <a:t>Book of Judges (1350 – 1014bc) 400 yrs</a:t>
            </a:r>
          </a:p>
        </p:txBody>
      </p:sp>
      <p:sp>
        <p:nvSpPr>
          <p:cNvPr id="11" name="Content Placeholder 10">
            <a:extLst>
              <a:ext uri="{FF2B5EF4-FFF2-40B4-BE49-F238E27FC236}">
                <a16:creationId xmlns:a16="http://schemas.microsoft.com/office/drawing/2014/main" id="{E89EDB96-ADC1-BAC8-9BFF-FFDB21ADC2CD}"/>
              </a:ext>
            </a:extLst>
          </p:cNvPr>
          <p:cNvSpPr>
            <a:spLocks noGrp="1"/>
          </p:cNvSpPr>
          <p:nvPr>
            <p:ph idx="1"/>
          </p:nvPr>
        </p:nvSpPr>
        <p:spPr>
          <a:xfrm>
            <a:off x="1208313" y="954157"/>
            <a:ext cx="4833175" cy="6122504"/>
          </a:xfrm>
        </p:spPr>
        <p:txBody>
          <a:bodyPr anchor="t">
            <a:normAutofit fontScale="92500" lnSpcReduction="10000"/>
          </a:bodyPr>
          <a:lstStyle/>
          <a:p>
            <a:r>
              <a:rPr lang="en-US" sz="2800" dirty="0"/>
              <a:t>Othneil		1342-1302</a:t>
            </a:r>
          </a:p>
          <a:p>
            <a:r>
              <a:rPr lang="en-US" sz="2800" dirty="0"/>
              <a:t>*Ehud		1284-1204</a:t>
            </a:r>
          </a:p>
          <a:p>
            <a:r>
              <a:rPr lang="en-US" sz="2800" dirty="0"/>
              <a:t>Shamgar		1204-1184</a:t>
            </a:r>
          </a:p>
          <a:p>
            <a:r>
              <a:rPr lang="en-US" sz="2800" dirty="0"/>
              <a:t>Deborah		1184-1144</a:t>
            </a:r>
          </a:p>
          <a:p>
            <a:r>
              <a:rPr lang="en-US" sz="2800" dirty="0"/>
              <a:t>Gideon		1191-1144</a:t>
            </a:r>
          </a:p>
          <a:p>
            <a:r>
              <a:rPr lang="en-US" sz="2800" dirty="0"/>
              <a:t>Abimelech	1191-1144</a:t>
            </a:r>
          </a:p>
          <a:p>
            <a:r>
              <a:rPr lang="en-US" sz="2800" dirty="0"/>
              <a:t>Tola		1141-1118</a:t>
            </a:r>
          </a:p>
          <a:p>
            <a:r>
              <a:rPr lang="en-US" sz="2800" dirty="0"/>
              <a:t>Jair			1118-1096</a:t>
            </a:r>
          </a:p>
          <a:p>
            <a:r>
              <a:rPr lang="en-US" sz="2800" dirty="0"/>
              <a:t>Samson		1118-1078		</a:t>
            </a:r>
          </a:p>
        </p:txBody>
      </p:sp>
      <p:sp>
        <p:nvSpPr>
          <p:cNvPr id="26" name="Rectangle 25">
            <a:extLst>
              <a:ext uri="{FF2B5EF4-FFF2-40B4-BE49-F238E27FC236}">
                <a16:creationId xmlns:a16="http://schemas.microsoft.com/office/drawing/2014/main" id="{D23B4D99-FEA8-489A-8436-A2F113BE1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58C2CC6D-159A-075A-5473-1636E91D6E13}"/>
              </a:ext>
            </a:extLst>
          </p:cNvPr>
          <p:cNvSpPr txBox="1"/>
          <p:nvPr/>
        </p:nvSpPr>
        <p:spPr>
          <a:xfrm>
            <a:off x="6137582" y="1286335"/>
            <a:ext cx="5387633" cy="5693866"/>
          </a:xfrm>
          <a:prstGeom prst="rect">
            <a:avLst/>
          </a:prstGeom>
          <a:noFill/>
        </p:spPr>
        <p:txBody>
          <a:bodyPr wrap="square" rtlCol="0">
            <a:spAutoFit/>
          </a:bodyPr>
          <a:lstStyle/>
          <a:p>
            <a:pPr marL="457200" indent="-457200">
              <a:buFont typeface="Wingdings" pitchFamily="2" charset="2"/>
              <a:buChar char="§"/>
            </a:pPr>
            <a:r>
              <a:rPr lang="en-US" sz="2800" dirty="0"/>
              <a:t>Jephtha				1100-1094</a:t>
            </a:r>
          </a:p>
          <a:p>
            <a:pPr marL="457200" indent="-457200">
              <a:buFont typeface="Wingdings" pitchFamily="2" charset="2"/>
              <a:buChar char="§"/>
            </a:pPr>
            <a:r>
              <a:rPr lang="en-US" sz="2800" dirty="0"/>
              <a:t>Ibazan				1094-1087</a:t>
            </a:r>
          </a:p>
          <a:p>
            <a:pPr marL="457200" indent="-457200">
              <a:buFont typeface="Wingdings" pitchFamily="2" charset="2"/>
              <a:buChar char="§"/>
            </a:pPr>
            <a:r>
              <a:rPr lang="en-US" sz="2800" dirty="0"/>
              <a:t>Elon					1087-1077</a:t>
            </a:r>
          </a:p>
          <a:p>
            <a:pPr marL="457200" indent="-457200">
              <a:buFont typeface="Wingdings" pitchFamily="2" charset="2"/>
              <a:buChar char="§"/>
            </a:pPr>
            <a:r>
              <a:rPr lang="en-US" sz="2800" dirty="0"/>
              <a:t>Abdon				1077-1070		</a:t>
            </a:r>
          </a:p>
          <a:p>
            <a:r>
              <a:rPr lang="en-US" sz="2800" dirty="0"/>
              <a:t>I Samuel continues the judges’ story:	</a:t>
            </a:r>
          </a:p>
          <a:p>
            <a:endParaRPr lang="en-US" sz="2800" dirty="0"/>
          </a:p>
          <a:p>
            <a:pPr marL="457200" indent="-457200">
              <a:buFont typeface="Wingdings" pitchFamily="2" charset="2"/>
              <a:buChar char="§"/>
            </a:pPr>
            <a:r>
              <a:rPr lang="en-US" sz="2800" dirty="0"/>
              <a:t>Eli						1134-1094</a:t>
            </a:r>
          </a:p>
          <a:p>
            <a:pPr marL="457200" indent="-457200">
              <a:buFont typeface="Wingdings" pitchFamily="2" charset="2"/>
              <a:buChar char="§"/>
            </a:pPr>
            <a:r>
              <a:rPr lang="en-US" sz="2800" dirty="0"/>
              <a:t>Samuel				1094-1014</a:t>
            </a:r>
          </a:p>
          <a:p>
            <a:r>
              <a:rPr lang="en-US" sz="2800" dirty="0"/>
              <a:t>(Samuel was Israel’s last Old Testament judge.)</a:t>
            </a:r>
          </a:p>
          <a:p>
            <a:endParaRPr lang="en-US" sz="2800" dirty="0"/>
          </a:p>
        </p:txBody>
      </p:sp>
      <p:cxnSp>
        <p:nvCxnSpPr>
          <p:cNvPr id="5" name="Straight Connector 4">
            <a:extLst>
              <a:ext uri="{FF2B5EF4-FFF2-40B4-BE49-F238E27FC236}">
                <a16:creationId xmlns:a16="http://schemas.microsoft.com/office/drawing/2014/main" id="{D52B224F-3916-A8C6-9710-806CD7BB7787}"/>
              </a:ext>
            </a:extLst>
          </p:cNvPr>
          <p:cNvCxnSpPr/>
          <p:nvPr/>
        </p:nvCxnSpPr>
        <p:spPr>
          <a:xfrm>
            <a:off x="6094933" y="3267256"/>
            <a:ext cx="5011238" cy="0"/>
          </a:xfrm>
          <a:prstGeom prst="line">
            <a:avLst/>
          </a:prstGeom>
          <a:ln w="19050"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289743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2FA3880A-8D8F-466C-A4A1-F07BCDD3719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4" name="Picture 13">
            <a:extLst>
              <a:ext uri="{FF2B5EF4-FFF2-40B4-BE49-F238E27FC236}">
                <a16:creationId xmlns:a16="http://schemas.microsoft.com/office/drawing/2014/main" id="{3C0A64CB-20A1-4508-B568-284EB04F78E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6" name="Rectangle 15">
            <a:extLst>
              <a:ext uri="{FF2B5EF4-FFF2-40B4-BE49-F238E27FC236}">
                <a16:creationId xmlns:a16="http://schemas.microsoft.com/office/drawing/2014/main" id="{8DA14841-53A4-4935-BE65-C8373B8A6D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8" name="Rectangle 17">
            <a:extLst>
              <a:ext uri="{FF2B5EF4-FFF2-40B4-BE49-F238E27FC236}">
                <a16:creationId xmlns:a16="http://schemas.microsoft.com/office/drawing/2014/main" id="{9877C2CF-B2DD-41C8-8B5E-152673376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0" name="Rectangle 19">
            <a:extLst>
              <a:ext uri="{FF2B5EF4-FFF2-40B4-BE49-F238E27FC236}">
                <a16:creationId xmlns:a16="http://schemas.microsoft.com/office/drawing/2014/main" id="{24923D72-7E69-464B-94C5-B2530008D0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2" name="Rectangle 21">
            <a:extLst>
              <a:ext uri="{FF2B5EF4-FFF2-40B4-BE49-F238E27FC236}">
                <a16:creationId xmlns:a16="http://schemas.microsoft.com/office/drawing/2014/main" id="{A00CCC86-7A88-4DFF-A0D0-6604606A2A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4" name="TextBox 23">
            <a:extLst>
              <a:ext uri="{FF2B5EF4-FFF2-40B4-BE49-F238E27FC236}">
                <a16:creationId xmlns:a16="http://schemas.microsoft.com/office/drawing/2014/main" id="{E1F8ABFD-155B-4386-AE33-6E13057CFCF3}"/>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4943" y="641225"/>
            <a:ext cx="415636" cy="369332"/>
          </a:xfrm>
          <a:prstGeom prst="rect">
            <a:avLst/>
          </a:prstGeom>
          <a:noFill/>
        </p:spPr>
        <p:txBody>
          <a:bodyPr wrap="square" rtlCol="0">
            <a:spAutoFit/>
          </a:bodyPr>
          <a:lstStyle/>
          <a:p>
            <a:pPr algn="r">
              <a:spcAft>
                <a:spcPts val="600"/>
              </a:spcAft>
            </a:pP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useBgFill="1">
        <p:nvSpPr>
          <p:cNvPr id="26" name="Rectangle 25">
            <a:extLst>
              <a:ext uri="{FF2B5EF4-FFF2-40B4-BE49-F238E27FC236}">
                <a16:creationId xmlns:a16="http://schemas.microsoft.com/office/drawing/2014/main" id="{62C9A412-6D33-4176-9157-E3B99D3AC2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8" name="Picture 27">
            <a:extLst>
              <a:ext uri="{FF2B5EF4-FFF2-40B4-BE49-F238E27FC236}">
                <a16:creationId xmlns:a16="http://schemas.microsoft.com/office/drawing/2014/main" id="{4B943304-F883-42A9-840F-CC318A256D7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0" name="Picture 29">
            <a:extLst>
              <a:ext uri="{FF2B5EF4-FFF2-40B4-BE49-F238E27FC236}">
                <a16:creationId xmlns:a16="http://schemas.microsoft.com/office/drawing/2014/main" id="{1AAFC6A7-C24E-4A7C-9566-DB74CCFEF3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2" name="Rectangle 31">
            <a:extLst>
              <a:ext uri="{FF2B5EF4-FFF2-40B4-BE49-F238E27FC236}">
                <a16:creationId xmlns:a16="http://schemas.microsoft.com/office/drawing/2014/main" id="{F2A188AC-153B-4A00-B5A5-794810FA01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61FC670-9D36-4874-9280-16FEDEA4C6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236FD2F9-5FC0-4B1C-A95A-266B3379CB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6" descr="A diagram of the cycle of judges&#10;&#10;AI-generated content may be incorrect.">
            <a:extLst>
              <a:ext uri="{FF2B5EF4-FFF2-40B4-BE49-F238E27FC236}">
                <a16:creationId xmlns:a16="http://schemas.microsoft.com/office/drawing/2014/main" id="{6A46C3F8-7CBB-71F3-B229-60B15A3BB1B0}"/>
              </a:ext>
            </a:extLst>
          </p:cNvPr>
          <p:cNvPicPr>
            <a:picLocks noGrp="1" noChangeAspect="1"/>
          </p:cNvPicPr>
          <p:nvPr>
            <p:ph sz="half" idx="2"/>
          </p:nvPr>
        </p:nvPicPr>
        <p:blipFill>
          <a:blip r:embed="rId5"/>
          <a:srcRect l="361" r="-2" b="-2"/>
          <a:stretch>
            <a:fillRect/>
          </a:stretch>
        </p:blipFill>
        <p:spPr>
          <a:xfrm>
            <a:off x="1018099" y="477078"/>
            <a:ext cx="5170666" cy="6149009"/>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5" name="Content Placeholder 4">
            <a:extLst>
              <a:ext uri="{FF2B5EF4-FFF2-40B4-BE49-F238E27FC236}">
                <a16:creationId xmlns:a16="http://schemas.microsoft.com/office/drawing/2014/main" id="{662D0F3A-7361-285E-8CC7-6006869FE6CB}"/>
              </a:ext>
            </a:extLst>
          </p:cNvPr>
          <p:cNvSpPr>
            <a:spLocks noGrp="1"/>
          </p:cNvSpPr>
          <p:nvPr>
            <p:ph sz="half" idx="1"/>
          </p:nvPr>
        </p:nvSpPr>
        <p:spPr>
          <a:xfrm>
            <a:off x="6452110" y="825891"/>
            <a:ext cx="4891969" cy="5738192"/>
          </a:xfrm>
        </p:spPr>
        <p:txBody>
          <a:bodyPr vert="horz" lIns="91440" tIns="45720" rIns="91440" bIns="45720" rtlCol="0" anchor="t">
            <a:normAutofit/>
          </a:bodyPr>
          <a:lstStyle/>
          <a:p>
            <a:r>
              <a:rPr lang="en-US" sz="2800" dirty="0"/>
              <a:t>The Book of Judges records 13 times the Israelites went through this 5-point cycle!</a:t>
            </a:r>
          </a:p>
          <a:p>
            <a:r>
              <a:rPr lang="en-US" sz="2800" dirty="0"/>
              <a:t>Book of Judges covers 480 years approximately</a:t>
            </a:r>
          </a:p>
          <a:p>
            <a:endParaRPr lang="en-US" sz="2800" dirty="0"/>
          </a:p>
          <a:p>
            <a:r>
              <a:rPr lang="en-US" sz="2800" dirty="0"/>
              <a:t>We’ll look at Othneil, Ehud, Deborah, and Gideon</a:t>
            </a:r>
          </a:p>
        </p:txBody>
      </p:sp>
      <p:sp>
        <p:nvSpPr>
          <p:cNvPr id="38" name="Rectangle 37">
            <a:extLst>
              <a:ext uri="{FF2B5EF4-FFF2-40B4-BE49-F238E27FC236}">
                <a16:creationId xmlns:a16="http://schemas.microsoft.com/office/drawing/2014/main" id="{8C547AF4-DD54-40F6-9F0C-1D4C014EB5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21893619-720C-328B-6F14-C5935F0CE3FD}"/>
              </a:ext>
            </a:extLst>
          </p:cNvPr>
          <p:cNvSpPr txBox="1"/>
          <p:nvPr/>
        </p:nvSpPr>
        <p:spPr>
          <a:xfrm>
            <a:off x="2219640" y="805372"/>
            <a:ext cx="781878" cy="369332"/>
          </a:xfrm>
          <a:prstGeom prst="rect">
            <a:avLst/>
          </a:prstGeom>
          <a:noFill/>
        </p:spPr>
        <p:txBody>
          <a:bodyPr wrap="square" rtlCol="0">
            <a:spAutoFit/>
          </a:bodyPr>
          <a:lstStyle/>
          <a:p>
            <a:r>
              <a:rPr lang="en-US" dirty="0">
                <a:solidFill>
                  <a:schemeClr val="bg1"/>
                </a:solidFill>
              </a:rPr>
              <a:t>#1</a:t>
            </a:r>
          </a:p>
        </p:txBody>
      </p:sp>
      <p:sp>
        <p:nvSpPr>
          <p:cNvPr id="10" name="TextBox 9">
            <a:extLst>
              <a:ext uri="{FF2B5EF4-FFF2-40B4-BE49-F238E27FC236}">
                <a16:creationId xmlns:a16="http://schemas.microsoft.com/office/drawing/2014/main" id="{69F0DD93-62F3-05B5-94A2-C602EB5AA97B}"/>
              </a:ext>
            </a:extLst>
          </p:cNvPr>
          <p:cNvSpPr txBox="1"/>
          <p:nvPr/>
        </p:nvSpPr>
        <p:spPr>
          <a:xfrm>
            <a:off x="4898377" y="1920536"/>
            <a:ext cx="768626" cy="369332"/>
          </a:xfrm>
          <a:prstGeom prst="rect">
            <a:avLst/>
          </a:prstGeom>
          <a:noFill/>
        </p:spPr>
        <p:txBody>
          <a:bodyPr wrap="square" rtlCol="0">
            <a:spAutoFit/>
          </a:bodyPr>
          <a:lstStyle/>
          <a:p>
            <a:r>
              <a:rPr lang="en-US" dirty="0">
                <a:solidFill>
                  <a:schemeClr val="bg1"/>
                </a:solidFill>
              </a:rPr>
              <a:t>#2</a:t>
            </a:r>
          </a:p>
        </p:txBody>
      </p:sp>
      <p:sp>
        <p:nvSpPr>
          <p:cNvPr id="11" name="TextBox 10">
            <a:extLst>
              <a:ext uri="{FF2B5EF4-FFF2-40B4-BE49-F238E27FC236}">
                <a16:creationId xmlns:a16="http://schemas.microsoft.com/office/drawing/2014/main" id="{39F21C21-35D3-A792-F1FB-FDF8ED89E4B2}"/>
              </a:ext>
            </a:extLst>
          </p:cNvPr>
          <p:cNvSpPr txBox="1"/>
          <p:nvPr/>
        </p:nvSpPr>
        <p:spPr>
          <a:xfrm>
            <a:off x="4691270" y="4481601"/>
            <a:ext cx="795130" cy="369332"/>
          </a:xfrm>
          <a:prstGeom prst="rect">
            <a:avLst/>
          </a:prstGeom>
          <a:noFill/>
        </p:spPr>
        <p:txBody>
          <a:bodyPr wrap="square" rtlCol="0">
            <a:spAutoFit/>
          </a:bodyPr>
          <a:lstStyle/>
          <a:p>
            <a:r>
              <a:rPr lang="en-US" dirty="0">
                <a:solidFill>
                  <a:schemeClr val="bg1"/>
                </a:solidFill>
              </a:rPr>
              <a:t>#3</a:t>
            </a:r>
          </a:p>
        </p:txBody>
      </p:sp>
      <p:sp>
        <p:nvSpPr>
          <p:cNvPr id="13" name="TextBox 12">
            <a:extLst>
              <a:ext uri="{FF2B5EF4-FFF2-40B4-BE49-F238E27FC236}">
                <a16:creationId xmlns:a16="http://schemas.microsoft.com/office/drawing/2014/main" id="{CE5EB5EC-7D05-857D-7991-F56FA7FBD7E3}"/>
              </a:ext>
            </a:extLst>
          </p:cNvPr>
          <p:cNvSpPr txBox="1"/>
          <p:nvPr/>
        </p:nvSpPr>
        <p:spPr>
          <a:xfrm>
            <a:off x="2948609" y="5847443"/>
            <a:ext cx="1086678" cy="369332"/>
          </a:xfrm>
          <a:prstGeom prst="rect">
            <a:avLst/>
          </a:prstGeom>
          <a:noFill/>
        </p:spPr>
        <p:txBody>
          <a:bodyPr wrap="square" rtlCol="0">
            <a:spAutoFit/>
          </a:bodyPr>
          <a:lstStyle/>
          <a:p>
            <a:r>
              <a:rPr lang="en-US" dirty="0"/>
              <a:t>#</a:t>
            </a:r>
            <a:r>
              <a:rPr lang="en-US" dirty="0">
                <a:solidFill>
                  <a:schemeClr val="bg1"/>
                </a:solidFill>
              </a:rPr>
              <a:t>#4</a:t>
            </a:r>
            <a:endParaRPr lang="en-US" dirty="0"/>
          </a:p>
        </p:txBody>
      </p:sp>
      <p:sp>
        <p:nvSpPr>
          <p:cNvPr id="17" name="TextBox 16">
            <a:extLst>
              <a:ext uri="{FF2B5EF4-FFF2-40B4-BE49-F238E27FC236}">
                <a16:creationId xmlns:a16="http://schemas.microsoft.com/office/drawing/2014/main" id="{969A6EEA-7653-12DF-7451-C1D367496DF8}"/>
              </a:ext>
            </a:extLst>
          </p:cNvPr>
          <p:cNvSpPr txBox="1"/>
          <p:nvPr/>
        </p:nvSpPr>
        <p:spPr>
          <a:xfrm>
            <a:off x="1505977" y="3182250"/>
            <a:ext cx="463826" cy="369332"/>
          </a:xfrm>
          <a:prstGeom prst="rect">
            <a:avLst/>
          </a:prstGeom>
          <a:noFill/>
        </p:spPr>
        <p:txBody>
          <a:bodyPr wrap="square" rtlCol="0">
            <a:spAutoFit/>
          </a:bodyPr>
          <a:lstStyle/>
          <a:p>
            <a:r>
              <a:rPr lang="en-US" dirty="0">
                <a:solidFill>
                  <a:schemeClr val="bg1"/>
                </a:solidFill>
              </a:rPr>
              <a:t>#5</a:t>
            </a:r>
          </a:p>
        </p:txBody>
      </p:sp>
    </p:spTree>
    <p:extLst>
      <p:ext uri="{BB962C8B-B14F-4D97-AF65-F5344CB8AC3E}">
        <p14:creationId xmlns:p14="http://schemas.microsoft.com/office/powerpoint/2010/main" val="4193340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401F6F2-7BB2-7CC4-0F6D-89FB546B4CC2}"/>
              </a:ext>
            </a:extLst>
          </p:cNvPr>
          <p:cNvSpPr>
            <a:spLocks noGrp="1"/>
          </p:cNvSpPr>
          <p:nvPr>
            <p:ph type="title"/>
          </p:nvPr>
        </p:nvSpPr>
        <p:spPr>
          <a:xfrm>
            <a:off x="2585304" y="251466"/>
            <a:ext cx="7958331" cy="689440"/>
          </a:xfrm>
        </p:spPr>
        <p:txBody>
          <a:bodyPr>
            <a:normAutofit/>
          </a:bodyPr>
          <a:lstStyle/>
          <a:p>
            <a:pPr algn="ctr"/>
            <a:r>
              <a:rPr lang="en-US" sz="4000" dirty="0"/>
              <a:t>Othneil</a:t>
            </a:r>
          </a:p>
        </p:txBody>
      </p:sp>
      <p:sp>
        <p:nvSpPr>
          <p:cNvPr id="6" name="Content Placeholder 5">
            <a:extLst>
              <a:ext uri="{FF2B5EF4-FFF2-40B4-BE49-F238E27FC236}">
                <a16:creationId xmlns:a16="http://schemas.microsoft.com/office/drawing/2014/main" id="{76AB84DA-E155-AA43-ABFB-79AD74F806B6}"/>
              </a:ext>
            </a:extLst>
          </p:cNvPr>
          <p:cNvSpPr>
            <a:spLocks noGrp="1"/>
          </p:cNvSpPr>
          <p:nvPr>
            <p:ph idx="1"/>
          </p:nvPr>
        </p:nvSpPr>
        <p:spPr>
          <a:xfrm>
            <a:off x="1192695" y="940906"/>
            <a:ext cx="9806609" cy="5791198"/>
          </a:xfrm>
        </p:spPr>
        <p:txBody>
          <a:bodyPr anchor="t">
            <a:normAutofit lnSpcReduction="10000"/>
          </a:bodyPr>
          <a:lstStyle/>
          <a:p>
            <a:pPr marL="0" indent="0">
              <a:buNone/>
            </a:pPr>
            <a:r>
              <a:rPr lang="en-US" sz="2800" dirty="0"/>
              <a:t>#1.	People turned from God: All those who knew the Lord, 	knew Moses and Joshua, died. They turned and 	worshipped Baal</a:t>
            </a:r>
          </a:p>
          <a:p>
            <a:pPr marL="0" indent="0">
              <a:buNone/>
            </a:pPr>
            <a:r>
              <a:rPr lang="en-US" sz="2800" dirty="0"/>
              <a:t>#2. 	People of Israel became oppressed by Canaanites – 	God gave them over to their lusts – v19: they refused 	to repent</a:t>
            </a:r>
          </a:p>
          <a:p>
            <a:pPr marL="0" indent="0">
              <a:buNone/>
            </a:pPr>
            <a:r>
              <a:rPr lang="en-US" sz="2800" dirty="0"/>
              <a:t>#3.	3:7 They return to the Lord and cry out to the Lord</a:t>
            </a:r>
          </a:p>
          <a:p>
            <a:pPr marL="0" indent="0">
              <a:buNone/>
            </a:pPr>
            <a:r>
              <a:rPr lang="en-US" sz="2800" dirty="0"/>
              <a:t>#4.	v9 &amp;10  The Lord calls Othneil (Caleb’s son-in-law) 	who 	overcame the oppress</a:t>
            </a:r>
          </a:p>
          <a:p>
            <a:pPr marL="0" indent="0">
              <a:buNone/>
            </a:pPr>
            <a:r>
              <a:rPr lang="en-US" sz="2800" dirty="0"/>
              <a:t>#5. 	v11 They lived in peace under Othneil’s governance </a:t>
            </a:r>
          </a:p>
          <a:p>
            <a:pPr marL="0" indent="0">
              <a:buNone/>
            </a:pPr>
            <a:endParaRPr lang="en-US" sz="2800" dirty="0"/>
          </a:p>
        </p:txBody>
      </p:sp>
    </p:spTree>
    <p:extLst>
      <p:ext uri="{BB962C8B-B14F-4D97-AF65-F5344CB8AC3E}">
        <p14:creationId xmlns:p14="http://schemas.microsoft.com/office/powerpoint/2010/main" val="2941972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24F3A-2E0D-D16C-17F0-33A3DDE968D7}"/>
              </a:ext>
            </a:extLst>
          </p:cNvPr>
          <p:cNvSpPr>
            <a:spLocks noGrp="1"/>
          </p:cNvSpPr>
          <p:nvPr>
            <p:ph type="title"/>
          </p:nvPr>
        </p:nvSpPr>
        <p:spPr>
          <a:xfrm>
            <a:off x="2585303" y="143544"/>
            <a:ext cx="7958331" cy="671463"/>
          </a:xfrm>
        </p:spPr>
        <p:txBody>
          <a:bodyPr/>
          <a:lstStyle/>
          <a:p>
            <a:pPr algn="ctr"/>
            <a:r>
              <a:rPr lang="en-US" dirty="0"/>
              <a:t>Ehud </a:t>
            </a:r>
            <a:r>
              <a:rPr lang="en-US" sz="2800" dirty="0"/>
              <a:t>(Judges 3:12-30)</a:t>
            </a:r>
          </a:p>
        </p:txBody>
      </p:sp>
      <p:sp>
        <p:nvSpPr>
          <p:cNvPr id="3" name="Content Placeholder 2">
            <a:extLst>
              <a:ext uri="{FF2B5EF4-FFF2-40B4-BE49-F238E27FC236}">
                <a16:creationId xmlns:a16="http://schemas.microsoft.com/office/drawing/2014/main" id="{5EECC774-5394-CD3D-6349-76A7A7CF2C82}"/>
              </a:ext>
            </a:extLst>
          </p:cNvPr>
          <p:cNvSpPr>
            <a:spLocks noGrp="1"/>
          </p:cNvSpPr>
          <p:nvPr>
            <p:ph idx="1"/>
          </p:nvPr>
        </p:nvSpPr>
        <p:spPr>
          <a:xfrm>
            <a:off x="980662" y="671463"/>
            <a:ext cx="10548730" cy="6042993"/>
          </a:xfrm>
        </p:spPr>
        <p:txBody>
          <a:bodyPr anchor="t">
            <a:normAutofit lnSpcReduction="10000"/>
          </a:bodyPr>
          <a:lstStyle/>
          <a:p>
            <a:pPr marL="0" indent="0">
              <a:buNone/>
            </a:pPr>
            <a:r>
              <a:rPr lang="en-US" sz="2800" dirty="0"/>
              <a:t>#1. Again, when Othneil died, Israel turned away from God</a:t>
            </a:r>
          </a:p>
          <a:p>
            <a:pPr marL="0" indent="0">
              <a:buNone/>
            </a:pPr>
            <a:r>
              <a:rPr lang="en-US" sz="2800" dirty="0"/>
              <a:t>#2. 3:12 – 14: God sends King Eglon (the Moabite King) to oppress Israel 18 years. Their history goes back to when Israel tried to go through their land to the Promise Land while led by Moses ... Moabites refused to help them...</a:t>
            </a:r>
          </a:p>
          <a:p>
            <a:pPr marL="0" indent="0">
              <a:buNone/>
            </a:pPr>
            <a:r>
              <a:rPr lang="en-US" sz="2800" dirty="0"/>
              <a:t>#3. They cry out to the Lord for help and repented</a:t>
            </a:r>
          </a:p>
          <a:p>
            <a:pPr marL="0" indent="0">
              <a:buNone/>
            </a:pPr>
            <a:r>
              <a:rPr lang="en-US" sz="2800" dirty="0"/>
              <a:t>#4. God sent Ehud (v15-19). Ehud visited King Eglon with the required taxes. Ehud hid a knife and when he was left with the King alone, he killed Eglon.</a:t>
            </a:r>
          </a:p>
          <a:p>
            <a:pPr marL="0" indent="0">
              <a:buNone/>
            </a:pPr>
            <a:r>
              <a:rPr lang="en-US" sz="2800" dirty="0"/>
              <a:t>#5. Israel struck down the nation of Moab, Moab was subject to Israel for over 80 years...Israel has peace for 80 yrs. (Ruth)</a:t>
            </a:r>
          </a:p>
        </p:txBody>
      </p:sp>
    </p:spTree>
    <p:extLst>
      <p:ext uri="{BB962C8B-B14F-4D97-AF65-F5344CB8AC3E}">
        <p14:creationId xmlns:p14="http://schemas.microsoft.com/office/powerpoint/2010/main" val="2949563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01BE9-1B16-4F14-76D2-91C3AD7E964C}"/>
              </a:ext>
            </a:extLst>
          </p:cNvPr>
          <p:cNvSpPr>
            <a:spLocks noGrp="1"/>
          </p:cNvSpPr>
          <p:nvPr>
            <p:ph type="title"/>
          </p:nvPr>
        </p:nvSpPr>
        <p:spPr>
          <a:xfrm>
            <a:off x="2492538" y="145447"/>
            <a:ext cx="7958331" cy="768953"/>
          </a:xfrm>
        </p:spPr>
        <p:txBody>
          <a:bodyPr/>
          <a:lstStyle/>
          <a:p>
            <a:pPr algn="ctr"/>
            <a:r>
              <a:rPr lang="en-US" dirty="0"/>
              <a:t>Deborah </a:t>
            </a:r>
            <a:r>
              <a:rPr lang="en-US" sz="2400" dirty="0"/>
              <a:t>(Judges 4-5)</a:t>
            </a:r>
          </a:p>
        </p:txBody>
      </p:sp>
      <p:sp>
        <p:nvSpPr>
          <p:cNvPr id="3" name="Content Placeholder 2">
            <a:extLst>
              <a:ext uri="{FF2B5EF4-FFF2-40B4-BE49-F238E27FC236}">
                <a16:creationId xmlns:a16="http://schemas.microsoft.com/office/drawing/2014/main" id="{39669D31-8C33-057D-0B1E-E98906D0CEF5}"/>
              </a:ext>
            </a:extLst>
          </p:cNvPr>
          <p:cNvSpPr>
            <a:spLocks noGrp="1"/>
          </p:cNvSpPr>
          <p:nvPr>
            <p:ph idx="1"/>
          </p:nvPr>
        </p:nvSpPr>
        <p:spPr>
          <a:xfrm>
            <a:off x="1046922" y="1073425"/>
            <a:ext cx="10336695" cy="5639127"/>
          </a:xfrm>
        </p:spPr>
        <p:txBody>
          <a:bodyPr anchor="t">
            <a:normAutofit/>
          </a:bodyPr>
          <a:lstStyle/>
          <a:p>
            <a:pPr marL="0" indent="0">
              <a:buNone/>
            </a:pPr>
            <a:r>
              <a:rPr lang="en-US" sz="2800" dirty="0"/>
              <a:t>#1. 	Ehud dies...Israel returns to worshiping idols after 80 yrs 	of peace</a:t>
            </a:r>
          </a:p>
          <a:p>
            <a:pPr marL="0" indent="0">
              <a:buNone/>
            </a:pPr>
            <a:r>
              <a:rPr lang="en-US" sz="2800" dirty="0"/>
              <a:t>#2.	God sends the Canaanites to oppress Israel</a:t>
            </a:r>
          </a:p>
          <a:p>
            <a:pPr marL="0" indent="0">
              <a:buNone/>
            </a:pPr>
            <a:r>
              <a:rPr lang="en-US" sz="2800" dirty="0"/>
              <a:t>#3.	They cry out to the Lord for help and repented</a:t>
            </a:r>
          </a:p>
          <a:p>
            <a:pPr marL="0" indent="0">
              <a:buNone/>
            </a:pPr>
            <a:r>
              <a:rPr lang="en-US" sz="2800" dirty="0"/>
              <a:t>#4.	God sends Deborah, she tells Barak to go to war against 	the Canaanites, however he refuses unless Deborah 	leads them. They defeat the Canaanites and subject them 	to Israel (v23)</a:t>
            </a:r>
          </a:p>
          <a:p>
            <a:pPr marL="0" indent="0">
              <a:buNone/>
            </a:pPr>
            <a:r>
              <a:rPr lang="en-US" sz="2800" dirty="0"/>
              <a:t>#5.	5:31: Israel has peace for 40 years</a:t>
            </a:r>
          </a:p>
          <a:p>
            <a:pPr marL="0" indent="0">
              <a:buNone/>
            </a:pPr>
            <a:endParaRPr lang="en-US" sz="2800" dirty="0"/>
          </a:p>
        </p:txBody>
      </p:sp>
    </p:spTree>
    <p:extLst>
      <p:ext uri="{BB962C8B-B14F-4D97-AF65-F5344CB8AC3E}">
        <p14:creationId xmlns:p14="http://schemas.microsoft.com/office/powerpoint/2010/main" val="1619259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CEA02-C27C-92B8-FC5E-315E4673BD38}"/>
              </a:ext>
            </a:extLst>
          </p:cNvPr>
          <p:cNvSpPr>
            <a:spLocks noGrp="1"/>
          </p:cNvSpPr>
          <p:nvPr>
            <p:ph type="title"/>
          </p:nvPr>
        </p:nvSpPr>
        <p:spPr>
          <a:xfrm>
            <a:off x="2585303" y="165652"/>
            <a:ext cx="7958331" cy="697968"/>
          </a:xfrm>
        </p:spPr>
        <p:txBody>
          <a:bodyPr/>
          <a:lstStyle/>
          <a:p>
            <a:pPr algn="ctr"/>
            <a:r>
              <a:rPr lang="en-US" dirty="0"/>
              <a:t>Gideon </a:t>
            </a:r>
            <a:r>
              <a:rPr lang="en-US" sz="2400" dirty="0"/>
              <a:t>(6:1 - 8:35)</a:t>
            </a:r>
            <a:endParaRPr lang="en-US" dirty="0"/>
          </a:p>
        </p:txBody>
      </p:sp>
      <p:sp>
        <p:nvSpPr>
          <p:cNvPr id="3" name="Content Placeholder 2">
            <a:extLst>
              <a:ext uri="{FF2B5EF4-FFF2-40B4-BE49-F238E27FC236}">
                <a16:creationId xmlns:a16="http://schemas.microsoft.com/office/drawing/2014/main" id="{3263E88B-CE36-B7AF-CB3C-67B2F22BAB20}"/>
              </a:ext>
            </a:extLst>
          </p:cNvPr>
          <p:cNvSpPr>
            <a:spLocks noGrp="1"/>
          </p:cNvSpPr>
          <p:nvPr>
            <p:ph idx="1"/>
          </p:nvPr>
        </p:nvSpPr>
        <p:spPr>
          <a:xfrm>
            <a:off x="1113183" y="662609"/>
            <a:ext cx="10204174" cy="6029739"/>
          </a:xfrm>
        </p:spPr>
        <p:txBody>
          <a:bodyPr anchor="t">
            <a:normAutofit fontScale="92500" lnSpcReduction="10000"/>
          </a:bodyPr>
          <a:lstStyle/>
          <a:p>
            <a:pPr marL="0" indent="0">
              <a:buNone/>
            </a:pPr>
            <a:r>
              <a:rPr lang="en-US" sz="2800" dirty="0"/>
              <a:t>#1.	Again, Israel returns to idol worship and forsake God after 40 	yrs of peace</a:t>
            </a:r>
          </a:p>
          <a:p>
            <a:pPr marL="0" indent="0">
              <a:buNone/>
            </a:pPr>
            <a:r>
              <a:rPr lang="en-US" sz="2800" dirty="0"/>
              <a:t>#2.	The </a:t>
            </a:r>
            <a:r>
              <a:rPr lang="en-US" sz="2800" dirty="0" err="1"/>
              <a:t>Midians</a:t>
            </a:r>
            <a:r>
              <a:rPr lang="en-US" sz="2800" dirty="0"/>
              <a:t> torments Isarel (</a:t>
            </a:r>
            <a:r>
              <a:rPr lang="en-US" sz="2800" dirty="0" err="1"/>
              <a:t>Midians</a:t>
            </a:r>
            <a:r>
              <a:rPr lang="en-US" sz="2800" dirty="0"/>
              <a:t> were Moses’ in-law’s 	family). They “impoverished Israel”.</a:t>
            </a:r>
          </a:p>
          <a:p>
            <a:pPr marL="0" indent="0">
              <a:buNone/>
            </a:pPr>
            <a:r>
              <a:rPr lang="en-US" sz="2800" dirty="0"/>
              <a:t>#3. 	They cry out to the Lord for help and repented...this is 	where we meet Gideon threshing wheat in the winepress</a:t>
            </a:r>
          </a:p>
          <a:p>
            <a:pPr marL="0" indent="0">
              <a:buNone/>
            </a:pPr>
            <a:r>
              <a:rPr lang="en-US" sz="2800" dirty="0"/>
              <a:t>#4.	God calls and sends Gideon (v12-16). The </a:t>
            </a:r>
            <a:r>
              <a:rPr lang="en-US" sz="2800" dirty="0" err="1"/>
              <a:t>Midians</a:t>
            </a:r>
            <a:r>
              <a:rPr lang="en-US" sz="2800" dirty="0"/>
              <a:t> are 	defeated...Look at the conversation between the Angel of 	the Lord and Gideon...</a:t>
            </a:r>
          </a:p>
          <a:p>
            <a:pPr marL="0" indent="0">
              <a:buNone/>
            </a:pPr>
            <a:r>
              <a:rPr lang="en-US" sz="2800" dirty="0"/>
              <a:t>#5.	They have 40 years of peace until they start worshipping the 	ephod that Gideon made...(symbol of their victory)</a:t>
            </a:r>
          </a:p>
          <a:p>
            <a:pPr marL="0" indent="0">
              <a:buNone/>
            </a:pPr>
            <a:endParaRPr lang="en-US" sz="2800" dirty="0"/>
          </a:p>
        </p:txBody>
      </p:sp>
    </p:spTree>
    <p:extLst>
      <p:ext uri="{BB962C8B-B14F-4D97-AF65-F5344CB8AC3E}">
        <p14:creationId xmlns:p14="http://schemas.microsoft.com/office/powerpoint/2010/main" val="1055010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2FA3880A-8D8F-466C-A4A1-F07BCDD3719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4" name="Picture 13">
            <a:extLst>
              <a:ext uri="{FF2B5EF4-FFF2-40B4-BE49-F238E27FC236}">
                <a16:creationId xmlns:a16="http://schemas.microsoft.com/office/drawing/2014/main" id="{3C0A64CB-20A1-4508-B568-284EB04F78E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6" name="Rectangle 15">
            <a:extLst>
              <a:ext uri="{FF2B5EF4-FFF2-40B4-BE49-F238E27FC236}">
                <a16:creationId xmlns:a16="http://schemas.microsoft.com/office/drawing/2014/main" id="{8DA14841-53A4-4935-BE65-C8373B8A6D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9877C2CF-B2DD-41C8-8B5E-152673376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24923D72-7E69-464B-94C5-B2530008D0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A00CCC86-7A88-4DFF-A0D0-6604606A2A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4" name="TextBox 23">
            <a:extLst>
              <a:ext uri="{FF2B5EF4-FFF2-40B4-BE49-F238E27FC236}">
                <a16:creationId xmlns:a16="http://schemas.microsoft.com/office/drawing/2014/main" id="{E1F8ABFD-155B-4386-AE33-6E13057CFCF3}"/>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4943" y="641225"/>
            <a:ext cx="415636" cy="369332"/>
          </a:xfrm>
          <a:prstGeom prst="rect">
            <a:avLst/>
          </a:prstGeom>
          <a:noFill/>
        </p:spPr>
        <p:txBody>
          <a:bodyPr wrap="square" rtlCol="0">
            <a:spAutoFit/>
          </a:bodyPr>
          <a:lstStyle/>
          <a:p>
            <a:pPr algn="r">
              <a:spcAft>
                <a:spcPts val="600"/>
              </a:spcAft>
            </a:pP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useBgFill="1">
        <p:nvSpPr>
          <p:cNvPr id="26" name="Rectangle 25">
            <a:extLst>
              <a:ext uri="{FF2B5EF4-FFF2-40B4-BE49-F238E27FC236}">
                <a16:creationId xmlns:a16="http://schemas.microsoft.com/office/drawing/2014/main" id="{40C8693A-B687-4F5E-B86B-B4F11D5234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a:extLst>
              <a:ext uri="{FF2B5EF4-FFF2-40B4-BE49-F238E27FC236}">
                <a16:creationId xmlns:a16="http://schemas.microsoft.com/office/drawing/2014/main" id="{D51084F9-D042-49BE-9E1A-43E583B98FC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0" name="Picture 29">
            <a:extLst>
              <a:ext uri="{FF2B5EF4-FFF2-40B4-BE49-F238E27FC236}">
                <a16:creationId xmlns:a16="http://schemas.microsoft.com/office/drawing/2014/main" id="{EE65CA45-264D-4FD3-9249-3CB04EC97E8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2" name="Rectangle 31">
            <a:extLst>
              <a:ext uri="{FF2B5EF4-FFF2-40B4-BE49-F238E27FC236}">
                <a16:creationId xmlns:a16="http://schemas.microsoft.com/office/drawing/2014/main" id="{E7B58214-716F-43B8-8272-85CE2B9AB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2A5C070E-7DB1-4147-B6A8-D14B9C40E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A31070C9-36CD-4B65-8159-324995821F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F0D7617-6B12-81F4-E505-E2493A3415A2}"/>
              </a:ext>
            </a:extLst>
          </p:cNvPr>
          <p:cNvSpPr>
            <a:spLocks noGrp="1"/>
          </p:cNvSpPr>
          <p:nvPr>
            <p:ph type="title"/>
          </p:nvPr>
        </p:nvSpPr>
        <p:spPr>
          <a:xfrm>
            <a:off x="1969803" y="150442"/>
            <a:ext cx="8608037" cy="604685"/>
          </a:xfrm>
        </p:spPr>
        <p:txBody>
          <a:bodyPr vert="horz" lIns="91440" tIns="45720" rIns="91440" bIns="45720" rtlCol="0" anchor="t">
            <a:normAutofit/>
          </a:bodyPr>
          <a:lstStyle/>
          <a:p>
            <a:pPr algn="ctr"/>
            <a:r>
              <a:rPr lang="en-US" dirty="0"/>
              <a:t>The Cycle Continues 2025 to 2026!?!</a:t>
            </a:r>
          </a:p>
        </p:txBody>
      </p:sp>
      <p:sp>
        <p:nvSpPr>
          <p:cNvPr id="6" name="Content Placeholder 5">
            <a:extLst>
              <a:ext uri="{FF2B5EF4-FFF2-40B4-BE49-F238E27FC236}">
                <a16:creationId xmlns:a16="http://schemas.microsoft.com/office/drawing/2014/main" id="{C0397956-024E-C6E3-681E-F6E7FCD841A8}"/>
              </a:ext>
            </a:extLst>
          </p:cNvPr>
          <p:cNvSpPr>
            <a:spLocks noGrp="1"/>
          </p:cNvSpPr>
          <p:nvPr>
            <p:ph sz="half" idx="2"/>
          </p:nvPr>
        </p:nvSpPr>
        <p:spPr>
          <a:xfrm>
            <a:off x="1107376" y="1393378"/>
            <a:ext cx="4624827" cy="5195181"/>
          </a:xfrm>
        </p:spPr>
        <p:txBody>
          <a:bodyPr vert="horz" lIns="91440" tIns="45720" rIns="91440" bIns="45720" rtlCol="0" anchor="t">
            <a:normAutofit/>
          </a:bodyPr>
          <a:lstStyle/>
          <a:p>
            <a:pPr marL="0" indent="0">
              <a:buNone/>
            </a:pPr>
            <a:r>
              <a:rPr lang="en-US" sz="2800" dirty="0"/>
              <a:t>#1. Blessed by God</a:t>
            </a:r>
          </a:p>
          <a:p>
            <a:pPr marL="0" indent="0">
              <a:buNone/>
            </a:pPr>
            <a:r>
              <a:rPr lang="en-US" sz="2800" dirty="0"/>
              <a:t>#2. Life is good – no need pay attention to God</a:t>
            </a:r>
          </a:p>
          <a:p>
            <a:pPr marL="0" indent="0">
              <a:buNone/>
            </a:pPr>
            <a:r>
              <a:rPr lang="en-US" sz="2800" dirty="0"/>
              <a:t>#3. Pain and hurt happen</a:t>
            </a:r>
          </a:p>
          <a:p>
            <a:pPr marL="0" indent="0">
              <a:buNone/>
            </a:pPr>
            <a:r>
              <a:rPr lang="en-US" sz="2800" dirty="0"/>
              <a:t>#4. We panic and beg for God’s help</a:t>
            </a:r>
          </a:p>
          <a:p>
            <a:pPr marL="0" indent="0">
              <a:buNone/>
            </a:pPr>
            <a:r>
              <a:rPr lang="en-US" sz="2800" dirty="0"/>
              <a:t>#5. He answers our prayers again...peace...</a:t>
            </a:r>
          </a:p>
        </p:txBody>
      </p:sp>
      <p:pic>
        <p:nvPicPr>
          <p:cNvPr id="7" name="Content Placeholder 6" descr="A diagram of the cycle of judges&#10;&#10;AI-generated content may be incorrect.">
            <a:extLst>
              <a:ext uri="{FF2B5EF4-FFF2-40B4-BE49-F238E27FC236}">
                <a16:creationId xmlns:a16="http://schemas.microsoft.com/office/drawing/2014/main" id="{FC14C893-6590-7E5D-6B52-173EB4E139FA}"/>
              </a:ext>
            </a:extLst>
          </p:cNvPr>
          <p:cNvPicPr>
            <a:picLocks noGrp="1" noChangeAspect="1"/>
          </p:cNvPicPr>
          <p:nvPr>
            <p:ph sz="half" idx="1"/>
          </p:nvPr>
        </p:nvPicPr>
        <p:blipFill>
          <a:blip r:embed="rId5"/>
          <a:srcRect t="410" r="-4" b="6558"/>
          <a:stretch>
            <a:fillRect/>
          </a:stretch>
        </p:blipFill>
        <p:spPr>
          <a:xfrm>
            <a:off x="5809206" y="1010557"/>
            <a:ext cx="5473225" cy="5578002"/>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38" name="Rectangle 37">
            <a:extLst>
              <a:ext uri="{FF2B5EF4-FFF2-40B4-BE49-F238E27FC236}">
                <a16:creationId xmlns:a16="http://schemas.microsoft.com/office/drawing/2014/main" id="{89C35FB2-5194-4BE0-92D0-464E2B7116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0D3B044-D200-39D9-46E9-4737B216EBE0}"/>
              </a:ext>
            </a:extLst>
          </p:cNvPr>
          <p:cNvSpPr txBox="1"/>
          <p:nvPr/>
        </p:nvSpPr>
        <p:spPr>
          <a:xfrm>
            <a:off x="5801000" y="2357227"/>
            <a:ext cx="1179443" cy="369332"/>
          </a:xfrm>
          <a:prstGeom prst="rect">
            <a:avLst/>
          </a:prstGeom>
          <a:noFill/>
        </p:spPr>
        <p:txBody>
          <a:bodyPr wrap="square" rtlCol="0">
            <a:spAutoFit/>
          </a:bodyPr>
          <a:lstStyle/>
          <a:p>
            <a:r>
              <a:rPr lang="en-US" dirty="0">
                <a:solidFill>
                  <a:schemeClr val="bg1"/>
                </a:solidFill>
              </a:rPr>
              <a:t>#1</a:t>
            </a:r>
          </a:p>
        </p:txBody>
      </p:sp>
      <p:sp>
        <p:nvSpPr>
          <p:cNvPr id="9" name="TextBox 8">
            <a:extLst>
              <a:ext uri="{FF2B5EF4-FFF2-40B4-BE49-F238E27FC236}">
                <a16:creationId xmlns:a16="http://schemas.microsoft.com/office/drawing/2014/main" id="{22F12FFA-C07A-3555-0D93-26B8B122F961}"/>
              </a:ext>
            </a:extLst>
          </p:cNvPr>
          <p:cNvSpPr txBox="1"/>
          <p:nvPr/>
        </p:nvSpPr>
        <p:spPr>
          <a:xfrm>
            <a:off x="7832035" y="1630017"/>
            <a:ext cx="906420" cy="369332"/>
          </a:xfrm>
          <a:prstGeom prst="rect">
            <a:avLst/>
          </a:prstGeom>
          <a:noFill/>
        </p:spPr>
        <p:txBody>
          <a:bodyPr wrap="square" rtlCol="0">
            <a:spAutoFit/>
          </a:bodyPr>
          <a:lstStyle/>
          <a:p>
            <a:r>
              <a:rPr lang="en-US" dirty="0">
                <a:solidFill>
                  <a:schemeClr val="bg1"/>
                </a:solidFill>
              </a:rPr>
              <a:t>#2</a:t>
            </a:r>
          </a:p>
        </p:txBody>
      </p:sp>
      <p:sp>
        <p:nvSpPr>
          <p:cNvPr id="10" name="TextBox 9">
            <a:extLst>
              <a:ext uri="{FF2B5EF4-FFF2-40B4-BE49-F238E27FC236}">
                <a16:creationId xmlns:a16="http://schemas.microsoft.com/office/drawing/2014/main" id="{9364124D-2F28-7A17-D4E7-94BD74661C58}"/>
              </a:ext>
            </a:extLst>
          </p:cNvPr>
          <p:cNvSpPr txBox="1"/>
          <p:nvPr/>
        </p:nvSpPr>
        <p:spPr>
          <a:xfrm>
            <a:off x="8534400" y="2825240"/>
            <a:ext cx="627020" cy="369332"/>
          </a:xfrm>
          <a:prstGeom prst="rect">
            <a:avLst/>
          </a:prstGeom>
          <a:noFill/>
        </p:spPr>
        <p:txBody>
          <a:bodyPr wrap="square" rtlCol="0">
            <a:spAutoFit/>
          </a:bodyPr>
          <a:lstStyle/>
          <a:p>
            <a:r>
              <a:rPr lang="en-US" dirty="0">
                <a:solidFill>
                  <a:schemeClr val="bg1"/>
                </a:solidFill>
              </a:rPr>
              <a:t>#3</a:t>
            </a:r>
          </a:p>
        </p:txBody>
      </p:sp>
      <p:sp>
        <p:nvSpPr>
          <p:cNvPr id="11" name="TextBox 10">
            <a:extLst>
              <a:ext uri="{FF2B5EF4-FFF2-40B4-BE49-F238E27FC236}">
                <a16:creationId xmlns:a16="http://schemas.microsoft.com/office/drawing/2014/main" id="{F8D32B49-4D9C-004E-75AD-56BA20E70CAF}"/>
              </a:ext>
            </a:extLst>
          </p:cNvPr>
          <p:cNvSpPr txBox="1"/>
          <p:nvPr/>
        </p:nvSpPr>
        <p:spPr>
          <a:xfrm>
            <a:off x="10204174" y="5473148"/>
            <a:ext cx="792792" cy="369332"/>
          </a:xfrm>
          <a:prstGeom prst="rect">
            <a:avLst/>
          </a:prstGeom>
          <a:noFill/>
        </p:spPr>
        <p:txBody>
          <a:bodyPr wrap="square" rtlCol="0">
            <a:spAutoFit/>
          </a:bodyPr>
          <a:lstStyle/>
          <a:p>
            <a:r>
              <a:rPr lang="en-US" dirty="0">
                <a:solidFill>
                  <a:schemeClr val="bg1"/>
                </a:solidFill>
              </a:rPr>
              <a:t>#4</a:t>
            </a:r>
          </a:p>
        </p:txBody>
      </p:sp>
      <p:sp>
        <p:nvSpPr>
          <p:cNvPr id="13" name="TextBox 12">
            <a:extLst>
              <a:ext uri="{FF2B5EF4-FFF2-40B4-BE49-F238E27FC236}">
                <a16:creationId xmlns:a16="http://schemas.microsoft.com/office/drawing/2014/main" id="{827B3F58-1990-1D09-33B8-56C0EABCCF62}"/>
              </a:ext>
            </a:extLst>
          </p:cNvPr>
          <p:cNvSpPr txBox="1"/>
          <p:nvPr/>
        </p:nvSpPr>
        <p:spPr>
          <a:xfrm>
            <a:off x="5769645" y="4831761"/>
            <a:ext cx="650576" cy="371061"/>
          </a:xfrm>
          <a:prstGeom prst="rect">
            <a:avLst/>
          </a:prstGeom>
          <a:noFill/>
        </p:spPr>
        <p:txBody>
          <a:bodyPr wrap="square" rtlCol="0">
            <a:spAutoFit/>
          </a:bodyPr>
          <a:lstStyle/>
          <a:p>
            <a:r>
              <a:rPr lang="en-US" dirty="0">
                <a:solidFill>
                  <a:schemeClr val="bg1"/>
                </a:solidFill>
              </a:rPr>
              <a:t>#5</a:t>
            </a:r>
          </a:p>
        </p:txBody>
      </p:sp>
    </p:spTree>
    <p:extLst>
      <p:ext uri="{BB962C8B-B14F-4D97-AF65-F5344CB8AC3E}">
        <p14:creationId xmlns:p14="http://schemas.microsoft.com/office/powerpoint/2010/main" val="3634606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146</TotalTime>
  <Words>805</Words>
  <Application>Microsoft Macintosh PowerPoint</Application>
  <PresentationFormat>Widescreen</PresentationFormat>
  <Paragraphs>74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MS Shell Dlg 2</vt:lpstr>
      <vt:lpstr>Wingdings</vt:lpstr>
      <vt:lpstr>Wingdings 3</vt:lpstr>
      <vt:lpstr>Madison</vt:lpstr>
      <vt:lpstr>The Book of Ruth</vt:lpstr>
      <vt:lpstr>Introduction:</vt:lpstr>
      <vt:lpstr>Book of Judges (1350 – 1014bc) 400 yrs</vt:lpstr>
      <vt:lpstr>PowerPoint Presentation</vt:lpstr>
      <vt:lpstr>Othneil</vt:lpstr>
      <vt:lpstr>Ehud (Judges 3:12-30)</vt:lpstr>
      <vt:lpstr>Deborah (Judges 4-5)</vt:lpstr>
      <vt:lpstr>Gideon (6:1 - 8:35)</vt:lpstr>
      <vt:lpstr>The Cycle Continues 2025 to 2026!?!</vt:lpstr>
      <vt:lpstr>Will you commit to break the Cycle in 2026?</vt:lpstr>
      <vt:lpstr>Communion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6</cp:revision>
  <dcterms:created xsi:type="dcterms:W3CDTF">2026-01-02T21:56:44Z</dcterms:created>
  <dcterms:modified xsi:type="dcterms:W3CDTF">2026-01-03T20:56:10Z</dcterms:modified>
</cp:coreProperties>
</file>