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1/16/26</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1/16/26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1/16/26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1/16/26</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1/16/26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1/16/26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1/16/26</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1/16/26</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1/16/26</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9B7E-F90B-3A3D-50AE-D6D1742F1D16}"/>
              </a:ext>
            </a:extLst>
          </p:cNvPr>
          <p:cNvSpPr>
            <a:spLocks noGrp="1"/>
          </p:cNvSpPr>
          <p:nvPr>
            <p:ph type="ctrTitle"/>
          </p:nvPr>
        </p:nvSpPr>
        <p:spPr/>
        <p:txBody>
          <a:bodyPr/>
          <a:lstStyle/>
          <a:p>
            <a:pPr algn="ctr"/>
            <a:r>
              <a:rPr lang="en-US" dirty="0"/>
              <a:t>God works in surprising ways!</a:t>
            </a:r>
          </a:p>
        </p:txBody>
      </p:sp>
      <p:sp>
        <p:nvSpPr>
          <p:cNvPr id="3" name="Subtitle 2">
            <a:extLst>
              <a:ext uri="{FF2B5EF4-FFF2-40B4-BE49-F238E27FC236}">
                <a16:creationId xmlns:a16="http://schemas.microsoft.com/office/drawing/2014/main" id="{31321EF9-368B-14AC-8593-D950A02D8C7B}"/>
              </a:ext>
            </a:extLst>
          </p:cNvPr>
          <p:cNvSpPr>
            <a:spLocks noGrp="1"/>
          </p:cNvSpPr>
          <p:nvPr>
            <p:ph type="subTitle" idx="1"/>
          </p:nvPr>
        </p:nvSpPr>
        <p:spPr/>
        <p:txBody>
          <a:bodyPr>
            <a:normAutofit/>
          </a:bodyPr>
          <a:lstStyle/>
          <a:p>
            <a:pPr algn="ctr"/>
            <a:r>
              <a:rPr lang="en-US" sz="3600" dirty="0"/>
              <a:t>Ruth 2</a:t>
            </a:r>
          </a:p>
        </p:txBody>
      </p:sp>
    </p:spTree>
    <p:extLst>
      <p:ext uri="{BB962C8B-B14F-4D97-AF65-F5344CB8AC3E}">
        <p14:creationId xmlns:p14="http://schemas.microsoft.com/office/powerpoint/2010/main" val="600766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FF930-53C3-5FAB-EB8F-E06B4F36548B}"/>
              </a:ext>
            </a:extLst>
          </p:cNvPr>
          <p:cNvSpPr>
            <a:spLocks noGrp="1"/>
          </p:cNvSpPr>
          <p:nvPr>
            <p:ph type="title"/>
          </p:nvPr>
        </p:nvSpPr>
        <p:spPr>
          <a:xfrm>
            <a:off x="2895600" y="764373"/>
            <a:ext cx="8610600" cy="711730"/>
          </a:xfrm>
        </p:spPr>
        <p:txBody>
          <a:bodyPr/>
          <a:lstStyle/>
          <a:p>
            <a:r>
              <a:rPr lang="en-US" dirty="0"/>
              <a:t>The story </a:t>
            </a:r>
            <a:r>
              <a:rPr lang="en-US" sz="3200" dirty="0"/>
              <a:t>continues</a:t>
            </a:r>
            <a:r>
              <a:rPr lang="en-US" dirty="0"/>
              <a:t>:</a:t>
            </a:r>
          </a:p>
        </p:txBody>
      </p:sp>
      <p:sp>
        <p:nvSpPr>
          <p:cNvPr id="3" name="Content Placeholder 2">
            <a:extLst>
              <a:ext uri="{FF2B5EF4-FFF2-40B4-BE49-F238E27FC236}">
                <a16:creationId xmlns:a16="http://schemas.microsoft.com/office/drawing/2014/main" id="{C8B8E62D-F8FD-083B-84D0-1D249543AFA1}"/>
              </a:ext>
            </a:extLst>
          </p:cNvPr>
          <p:cNvSpPr>
            <a:spLocks noGrp="1"/>
          </p:cNvSpPr>
          <p:nvPr>
            <p:ph idx="1"/>
          </p:nvPr>
        </p:nvSpPr>
        <p:spPr>
          <a:xfrm>
            <a:off x="685800" y="1698172"/>
            <a:ext cx="10820400" cy="4885508"/>
          </a:xfrm>
        </p:spPr>
        <p:txBody>
          <a:bodyPr>
            <a:normAutofit/>
          </a:bodyPr>
          <a:lstStyle/>
          <a:p>
            <a:r>
              <a:rPr lang="en-US" sz="2800" dirty="0"/>
              <a:t>V1 Elimelek (Naomi’s deceased husband) had a close relative of ‘good standing’ – well respected in Bethlehem - Boaz</a:t>
            </a:r>
          </a:p>
          <a:p>
            <a:r>
              <a:rPr lang="en-US" sz="2800" dirty="0"/>
              <a:t>V2&amp;3 Ruth volunteers to work in the barley and wheat harvest as a widow – early Jewish ‘welfare system’... “as it turned out” – she found herself working in Boaz’s fields.</a:t>
            </a:r>
          </a:p>
          <a:p>
            <a:r>
              <a:rPr lang="en-US" sz="2800" dirty="0"/>
              <a:t>V4-7 Boaz notices the young widow and asks about her. His workers tell him that she asked permission to work in that field. Note the interaction between Boaz and his workers: “The Lord be with you!” – “The Lord bless you!” = warm and respectful</a:t>
            </a:r>
          </a:p>
        </p:txBody>
      </p:sp>
    </p:spTree>
    <p:extLst>
      <p:ext uri="{BB962C8B-B14F-4D97-AF65-F5344CB8AC3E}">
        <p14:creationId xmlns:p14="http://schemas.microsoft.com/office/powerpoint/2010/main" val="232007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FE1CF2-31B5-DD1B-6A8F-6D78553430C6}"/>
              </a:ext>
            </a:extLst>
          </p:cNvPr>
          <p:cNvSpPr>
            <a:spLocks noGrp="1"/>
          </p:cNvSpPr>
          <p:nvPr>
            <p:ph idx="1"/>
          </p:nvPr>
        </p:nvSpPr>
        <p:spPr>
          <a:xfrm>
            <a:off x="685800" y="1371602"/>
            <a:ext cx="10820400" cy="5329645"/>
          </a:xfrm>
        </p:spPr>
        <p:txBody>
          <a:bodyPr>
            <a:normAutofit/>
          </a:bodyPr>
          <a:lstStyle/>
          <a:p>
            <a:r>
              <a:rPr lang="en-US" sz="2800" dirty="0"/>
              <a:t>V6-7 The field overseer tells Boaz that she (Ruth) is the Moabite who returned with Naomi and she had been working since early morning. Ruth had no idea who’s field she was in...</a:t>
            </a:r>
          </a:p>
          <a:p>
            <a:endParaRPr lang="en-US" sz="2800" dirty="0"/>
          </a:p>
          <a:p>
            <a:r>
              <a:rPr lang="en-US" sz="2800" dirty="0"/>
              <a:t>V8-9 Boaz tells Ruth to: a) stay with and follow the women working for him – watch them; b) I have told the men to not touch you; and c) drink from the jars my men filled.</a:t>
            </a:r>
          </a:p>
          <a:p>
            <a:endParaRPr lang="en-US" sz="2800" dirty="0"/>
          </a:p>
          <a:p>
            <a:r>
              <a:rPr lang="en-US" sz="2800" dirty="0"/>
              <a:t>V10 Ruth bows and asks, “Why have I found favor – I am a foreigner...”</a:t>
            </a:r>
          </a:p>
          <a:p>
            <a:endParaRPr lang="en-US" sz="2800" dirty="0"/>
          </a:p>
          <a:p>
            <a:endParaRPr lang="en-US" sz="2800" dirty="0"/>
          </a:p>
        </p:txBody>
      </p:sp>
    </p:spTree>
    <p:extLst>
      <p:ext uri="{BB962C8B-B14F-4D97-AF65-F5344CB8AC3E}">
        <p14:creationId xmlns:p14="http://schemas.microsoft.com/office/powerpoint/2010/main" val="115695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5126CB-BB0C-DD82-CFAD-12CF55C692B5}"/>
              </a:ext>
            </a:extLst>
          </p:cNvPr>
          <p:cNvSpPr>
            <a:spLocks noGrp="1"/>
          </p:cNvSpPr>
          <p:nvPr>
            <p:ph idx="1"/>
          </p:nvPr>
        </p:nvSpPr>
        <p:spPr>
          <a:xfrm>
            <a:off x="594360" y="1489166"/>
            <a:ext cx="10820400" cy="5225142"/>
          </a:xfrm>
        </p:spPr>
        <p:txBody>
          <a:bodyPr>
            <a:normAutofit/>
          </a:bodyPr>
          <a:lstStyle/>
          <a:p>
            <a:r>
              <a:rPr lang="en-US" sz="2800" dirty="0"/>
              <a:t>V11 Boaz responds, “I have been told all about what you have done...how you have left your mother and father and homeland and came to live with strangers”...</a:t>
            </a:r>
          </a:p>
          <a:p>
            <a:endParaRPr lang="en-US" sz="2800" dirty="0"/>
          </a:p>
          <a:p>
            <a:r>
              <a:rPr lang="en-US" sz="2800" dirty="0"/>
              <a:t>V12 Boaz blessed Ruth: a) because of what you have done; b) the Lord will richly reward you; and c) you have come to take refuge under His wings</a:t>
            </a:r>
          </a:p>
          <a:p>
            <a:endParaRPr lang="en-US" sz="2800" dirty="0"/>
          </a:p>
          <a:p>
            <a:r>
              <a:rPr lang="en-US" sz="2800" dirty="0"/>
              <a:t>V13 Ruth responds, “May I continue to find favor/grace in your eyes. a) You have reassured me &amp; spoke kindly to me; b) even though I am below your servants</a:t>
            </a:r>
          </a:p>
        </p:txBody>
      </p:sp>
    </p:spTree>
    <p:extLst>
      <p:ext uri="{BB962C8B-B14F-4D97-AF65-F5344CB8AC3E}">
        <p14:creationId xmlns:p14="http://schemas.microsoft.com/office/powerpoint/2010/main" val="1652402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B08413F-AD83-4F35-9CA9-B80D96343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B93DEAAF-E907-4488-89B5-93E92EBE24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3" name="Content Placeholder 2">
            <a:extLst>
              <a:ext uri="{FF2B5EF4-FFF2-40B4-BE49-F238E27FC236}">
                <a16:creationId xmlns:a16="http://schemas.microsoft.com/office/drawing/2014/main" id="{FE15F1CE-B98C-5308-80FC-2BA7B249FA4F}"/>
              </a:ext>
            </a:extLst>
          </p:cNvPr>
          <p:cNvSpPr>
            <a:spLocks noGrp="1"/>
          </p:cNvSpPr>
          <p:nvPr>
            <p:ph idx="1"/>
          </p:nvPr>
        </p:nvSpPr>
        <p:spPr>
          <a:xfrm>
            <a:off x="182881" y="888274"/>
            <a:ext cx="7733210" cy="5786846"/>
          </a:xfrm>
        </p:spPr>
        <p:txBody>
          <a:bodyPr>
            <a:normAutofit/>
          </a:bodyPr>
          <a:lstStyle/>
          <a:p>
            <a:r>
              <a:rPr lang="en-US" sz="2800" dirty="0"/>
              <a:t>V14 Boaz invites Ruth to eat with him and his workers – roasted grain (a treat). When she is full, she saves her leftovers for Naomi – revealing her kindness, respectfulness, and love for Naomi</a:t>
            </a:r>
          </a:p>
          <a:p>
            <a:endParaRPr lang="en-US" sz="2800" dirty="0"/>
          </a:p>
          <a:p>
            <a:r>
              <a:rPr lang="en-US" sz="2800" dirty="0"/>
              <a:t>V15 -16  Boaz tells his workers to let her pick up sheaves of wheat and drop some stalks for her to glean</a:t>
            </a:r>
          </a:p>
          <a:p>
            <a:endParaRPr lang="en-US" sz="2800" dirty="0"/>
          </a:p>
          <a:p>
            <a:r>
              <a:rPr lang="en-US" sz="2800" dirty="0"/>
              <a:t>V17–18  Ruth worked all day gleaning then threshed the wheat she gleaned – she gleaned approximately 30 </a:t>
            </a:r>
            <a:r>
              <a:rPr lang="en-US" sz="2800" dirty="0" err="1"/>
              <a:t>lbs</a:t>
            </a:r>
            <a:r>
              <a:rPr lang="en-US" sz="2800" dirty="0"/>
              <a:t>!</a:t>
            </a:r>
          </a:p>
        </p:txBody>
      </p:sp>
      <p:sp>
        <p:nvSpPr>
          <p:cNvPr id="14" name="Rounded Rectangle 14">
            <a:extLst>
              <a:ext uri="{FF2B5EF4-FFF2-40B4-BE49-F238E27FC236}">
                <a16:creationId xmlns:a16="http://schemas.microsoft.com/office/drawing/2014/main" id="{DC093F49-AE7E-46A4-BF88-66F3BE7F2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98475" y="1075591"/>
            <a:ext cx="3303482" cy="5148371"/>
          </a:xfrm>
          <a:prstGeom prst="roundRect">
            <a:avLst>
              <a:gd name="adj" fmla="val 3468"/>
            </a:avLst>
          </a:prstGeom>
          <a:solidFill>
            <a:srgbClr val="FFFFFF"/>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everal wheat stalks and seeds&#10;&#10;AI-generated content may be incorrect.">
            <a:extLst>
              <a:ext uri="{FF2B5EF4-FFF2-40B4-BE49-F238E27FC236}">
                <a16:creationId xmlns:a16="http://schemas.microsoft.com/office/drawing/2014/main" id="{CD9DC2B5-5921-D192-4A5E-E0AB55736F98}"/>
              </a:ext>
            </a:extLst>
          </p:cNvPr>
          <p:cNvPicPr>
            <a:picLocks noChangeAspect="1"/>
          </p:cNvPicPr>
          <p:nvPr/>
        </p:nvPicPr>
        <p:blipFill>
          <a:blip r:embed="rId3"/>
          <a:srcRect t="8506" r="3" b="9593"/>
          <a:stretch>
            <a:fillRect/>
          </a:stretch>
        </p:blipFill>
        <p:spPr>
          <a:xfrm>
            <a:off x="8422081" y="1381279"/>
            <a:ext cx="2656271" cy="2175579"/>
          </a:xfrm>
          <a:custGeom>
            <a:avLst/>
            <a:gdLst/>
            <a:ahLst/>
            <a:cxnLst/>
            <a:rect l="l" t="t" r="r" b="b"/>
            <a:pathLst>
              <a:path w="3023405" h="2220471">
                <a:moveTo>
                  <a:pt x="123891" y="0"/>
                </a:moveTo>
                <a:lnTo>
                  <a:pt x="2899513" y="0"/>
                </a:lnTo>
                <a:lnTo>
                  <a:pt x="2947731" y="9735"/>
                </a:lnTo>
                <a:cubicBezTo>
                  <a:pt x="2992202" y="28544"/>
                  <a:pt x="3023405" y="72578"/>
                  <a:pt x="3023405" y="123900"/>
                </a:cubicBezTo>
                <a:lnTo>
                  <a:pt x="3023405" y="2220471"/>
                </a:lnTo>
                <a:lnTo>
                  <a:pt x="0" y="2220471"/>
                </a:lnTo>
                <a:lnTo>
                  <a:pt x="0" y="123895"/>
                </a:lnTo>
                <a:lnTo>
                  <a:pt x="9736" y="75672"/>
                </a:lnTo>
                <a:cubicBezTo>
                  <a:pt x="22276" y="46025"/>
                  <a:pt x="46026" y="22275"/>
                  <a:pt x="75673" y="9735"/>
                </a:cubicBezTo>
                <a:close/>
              </a:path>
            </a:pathLst>
          </a:custGeom>
        </p:spPr>
      </p:pic>
      <p:pic>
        <p:nvPicPr>
          <p:cNvPr id="5" name="Picture 4" descr="A bunch of wheat on a white background&#10;&#10;AI-generated content may be incorrect.">
            <a:extLst>
              <a:ext uri="{FF2B5EF4-FFF2-40B4-BE49-F238E27FC236}">
                <a16:creationId xmlns:a16="http://schemas.microsoft.com/office/drawing/2014/main" id="{033BE949-19F6-BED1-9B03-CE06925A64A5}"/>
              </a:ext>
            </a:extLst>
          </p:cNvPr>
          <p:cNvPicPr>
            <a:picLocks noChangeAspect="1"/>
          </p:cNvPicPr>
          <p:nvPr/>
        </p:nvPicPr>
        <p:blipFill>
          <a:blip r:embed="rId4"/>
          <a:srcRect t="19453" r="3" b="27347"/>
          <a:stretch>
            <a:fillRect/>
          </a:stretch>
        </p:blipFill>
        <p:spPr>
          <a:xfrm>
            <a:off x="8422081" y="3714472"/>
            <a:ext cx="2656270" cy="2178313"/>
          </a:xfrm>
          <a:custGeom>
            <a:avLst/>
            <a:gdLst/>
            <a:ahLst/>
            <a:cxnLst/>
            <a:rect l="l" t="t" r="r" b="b"/>
            <a:pathLst>
              <a:path w="3023404" h="2223262">
                <a:moveTo>
                  <a:pt x="0" y="0"/>
                </a:moveTo>
                <a:lnTo>
                  <a:pt x="3023404" y="0"/>
                </a:lnTo>
                <a:lnTo>
                  <a:pt x="3023404" y="2119740"/>
                </a:lnTo>
                <a:cubicBezTo>
                  <a:pt x="3023404" y="2176914"/>
                  <a:pt x="2977056" y="2223262"/>
                  <a:pt x="2919882" y="2223262"/>
                </a:cubicBezTo>
                <a:lnTo>
                  <a:pt x="103519" y="2223262"/>
                </a:lnTo>
                <a:cubicBezTo>
                  <a:pt x="60639" y="2223262"/>
                  <a:pt x="23848" y="2197191"/>
                  <a:pt x="8132" y="2160036"/>
                </a:cubicBezTo>
                <a:lnTo>
                  <a:pt x="0" y="2119755"/>
                </a:lnTo>
                <a:close/>
              </a:path>
            </a:pathLst>
          </a:custGeom>
        </p:spPr>
      </p:pic>
      <p:sp>
        <p:nvSpPr>
          <p:cNvPr id="6" name="TextBox 5">
            <a:extLst>
              <a:ext uri="{FF2B5EF4-FFF2-40B4-BE49-F238E27FC236}">
                <a16:creationId xmlns:a16="http://schemas.microsoft.com/office/drawing/2014/main" id="{53E98B5D-5A3B-F6D8-EC1B-EB01B688FE22}"/>
              </a:ext>
            </a:extLst>
          </p:cNvPr>
          <p:cNvSpPr txBox="1"/>
          <p:nvPr/>
        </p:nvSpPr>
        <p:spPr>
          <a:xfrm>
            <a:off x="9750216" y="1071640"/>
            <a:ext cx="1867989" cy="461665"/>
          </a:xfrm>
          <a:prstGeom prst="rect">
            <a:avLst/>
          </a:prstGeom>
          <a:noFill/>
        </p:spPr>
        <p:txBody>
          <a:bodyPr wrap="square" rtlCol="0">
            <a:spAutoFit/>
          </a:bodyPr>
          <a:lstStyle/>
          <a:p>
            <a:r>
              <a:rPr lang="en-US" sz="2400" dirty="0">
                <a:solidFill>
                  <a:schemeClr val="bg1"/>
                </a:solidFill>
              </a:rPr>
              <a:t>sheaves</a:t>
            </a:r>
          </a:p>
        </p:txBody>
      </p:sp>
      <p:sp>
        <p:nvSpPr>
          <p:cNvPr id="7" name="TextBox 6">
            <a:extLst>
              <a:ext uri="{FF2B5EF4-FFF2-40B4-BE49-F238E27FC236}">
                <a16:creationId xmlns:a16="http://schemas.microsoft.com/office/drawing/2014/main" id="{3BC20DFB-3F14-BFCA-DE37-4083EBCF354A}"/>
              </a:ext>
            </a:extLst>
          </p:cNvPr>
          <p:cNvSpPr txBox="1"/>
          <p:nvPr/>
        </p:nvSpPr>
        <p:spPr>
          <a:xfrm>
            <a:off x="8422081" y="5809971"/>
            <a:ext cx="2472342" cy="461665"/>
          </a:xfrm>
          <a:prstGeom prst="rect">
            <a:avLst/>
          </a:prstGeom>
          <a:noFill/>
        </p:spPr>
        <p:txBody>
          <a:bodyPr wrap="square" rtlCol="0">
            <a:spAutoFit/>
          </a:bodyPr>
          <a:lstStyle/>
          <a:p>
            <a:pPr algn="ctr"/>
            <a:r>
              <a:rPr lang="en-US" sz="2400" dirty="0">
                <a:solidFill>
                  <a:schemeClr val="bg1"/>
                </a:solidFill>
              </a:rPr>
              <a:t>Stalks</a:t>
            </a:r>
          </a:p>
        </p:txBody>
      </p:sp>
    </p:spTree>
    <p:extLst>
      <p:ext uri="{BB962C8B-B14F-4D97-AF65-F5344CB8AC3E}">
        <p14:creationId xmlns:p14="http://schemas.microsoft.com/office/powerpoint/2010/main" val="263552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549F5A-C577-B38E-3FE1-A8FCE96C0D5A}"/>
              </a:ext>
            </a:extLst>
          </p:cNvPr>
          <p:cNvSpPr>
            <a:spLocks noGrp="1"/>
          </p:cNvSpPr>
          <p:nvPr>
            <p:ph idx="1"/>
          </p:nvPr>
        </p:nvSpPr>
        <p:spPr>
          <a:xfrm>
            <a:off x="685800" y="692331"/>
            <a:ext cx="11018520" cy="5812971"/>
          </a:xfrm>
        </p:spPr>
        <p:txBody>
          <a:bodyPr>
            <a:normAutofit/>
          </a:bodyPr>
          <a:lstStyle/>
          <a:p>
            <a:r>
              <a:rPr lang="en-US" sz="2800" dirty="0"/>
              <a:t>V19-20 Naomi is surprised by how much Ruth brings home, Ruth gives Naomi her leftover roasted grain, and Naomi asks, “who’s field did you glean?” Ruth tells her  “Boaz” and Naomi states, “The Lord bless him (Boaz)! He (the Lord) has not stopped showing His kindness to the living and the dead!”</a:t>
            </a:r>
          </a:p>
          <a:p>
            <a:endParaRPr lang="en-US" sz="2800" dirty="0"/>
          </a:p>
          <a:p>
            <a:r>
              <a:rPr lang="en-US" sz="2800" dirty="0"/>
              <a:t>Boaz is identified as one of Elimelek’s family guardian (kinsman redeemer)-one who has the legal right to assume responsibility and protection of Elimelek’s inheritance.</a:t>
            </a:r>
          </a:p>
          <a:p>
            <a:endParaRPr lang="en-US" sz="2800" dirty="0"/>
          </a:p>
          <a:p>
            <a:r>
              <a:rPr lang="en-US" sz="2800" dirty="0"/>
              <a:t>“He (the Lord) has not stopped showing His kindness to the living and the dead!” – He keeps His word to those living and to those promised in the past...</a:t>
            </a:r>
          </a:p>
        </p:txBody>
      </p:sp>
    </p:spTree>
    <p:extLst>
      <p:ext uri="{BB962C8B-B14F-4D97-AF65-F5344CB8AC3E}">
        <p14:creationId xmlns:p14="http://schemas.microsoft.com/office/powerpoint/2010/main" val="3945382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1996B8-031C-85E0-72C0-2169A313FF2F}"/>
              </a:ext>
            </a:extLst>
          </p:cNvPr>
          <p:cNvSpPr>
            <a:spLocks noGrp="1"/>
          </p:cNvSpPr>
          <p:nvPr>
            <p:ph idx="1"/>
          </p:nvPr>
        </p:nvSpPr>
        <p:spPr>
          <a:xfrm>
            <a:off x="685800" y="692332"/>
            <a:ext cx="10820400" cy="5526354"/>
          </a:xfrm>
        </p:spPr>
        <p:txBody>
          <a:bodyPr>
            <a:normAutofit/>
          </a:bodyPr>
          <a:lstStyle/>
          <a:p>
            <a:r>
              <a:rPr lang="en-US" sz="2800" dirty="0"/>
              <a:t>The book of Hebrews says, “Jesus is the same yesterday, today, and forever”...</a:t>
            </a:r>
          </a:p>
          <a:p>
            <a:endParaRPr lang="en-US" sz="2800" dirty="0"/>
          </a:p>
          <a:p>
            <a:r>
              <a:rPr lang="en-US" sz="2800" dirty="0"/>
              <a:t>Abraham called God (Gen 22) ‘Jehovah Y/Jireh’ when He provided the ram to be sacrificed instead of Isaac – meaning  “God is my provider/provision”</a:t>
            </a:r>
          </a:p>
          <a:p>
            <a:endParaRPr lang="en-US" sz="2800" dirty="0"/>
          </a:p>
          <a:p>
            <a:r>
              <a:rPr lang="en-US" sz="2800" dirty="0"/>
              <a:t>He not only ‘gives us what we need’ – He becomes what we need! He is our provision...He gave Himself as a sacrifice – the provision – for our salvation</a:t>
            </a:r>
          </a:p>
          <a:p>
            <a:endParaRPr lang="en-US" sz="2800" dirty="0"/>
          </a:p>
          <a:p>
            <a:endParaRPr lang="en-US" sz="2800" dirty="0"/>
          </a:p>
        </p:txBody>
      </p:sp>
    </p:spTree>
    <p:extLst>
      <p:ext uri="{BB962C8B-B14F-4D97-AF65-F5344CB8AC3E}">
        <p14:creationId xmlns:p14="http://schemas.microsoft.com/office/powerpoint/2010/main" val="201245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47DEFE-60A6-A991-545D-2A587C8BFC4E}"/>
              </a:ext>
            </a:extLst>
          </p:cNvPr>
          <p:cNvSpPr>
            <a:spLocks noGrp="1"/>
          </p:cNvSpPr>
          <p:nvPr>
            <p:ph idx="1"/>
          </p:nvPr>
        </p:nvSpPr>
        <p:spPr>
          <a:xfrm>
            <a:off x="685800" y="2050869"/>
            <a:ext cx="10820400" cy="3788228"/>
          </a:xfrm>
        </p:spPr>
        <p:txBody>
          <a:bodyPr>
            <a:normAutofit/>
          </a:bodyPr>
          <a:lstStyle/>
          <a:p>
            <a:r>
              <a:rPr lang="en-US" sz="3200" dirty="0"/>
              <a:t>How has the Lord met your need/s in 2025?</a:t>
            </a:r>
          </a:p>
          <a:p>
            <a:endParaRPr lang="en-US" sz="3200" dirty="0"/>
          </a:p>
          <a:p>
            <a:r>
              <a:rPr lang="en-US" sz="3200" dirty="0"/>
              <a:t>What do you need today?</a:t>
            </a:r>
          </a:p>
          <a:p>
            <a:endParaRPr lang="en-US" sz="3200" dirty="0"/>
          </a:p>
          <a:p>
            <a:r>
              <a:rPr lang="en-US" sz="3200" dirty="0"/>
              <a:t>What are you asking God to provide and to become your Provision?</a:t>
            </a:r>
          </a:p>
        </p:txBody>
      </p:sp>
    </p:spTree>
    <p:extLst>
      <p:ext uri="{BB962C8B-B14F-4D97-AF65-F5344CB8AC3E}">
        <p14:creationId xmlns:p14="http://schemas.microsoft.com/office/powerpoint/2010/main" val="379058787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59</TotalTime>
  <Words>659</Words>
  <Application>Microsoft Macintosh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Century Gothic</vt:lpstr>
      <vt:lpstr>Vapor Trail</vt:lpstr>
      <vt:lpstr>God works in surprising ways!</vt:lpstr>
      <vt:lpstr>The story continues: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2026-01-16T20:43:38Z</dcterms:created>
  <dcterms:modified xsi:type="dcterms:W3CDTF">2026-01-16T21:43:15Z</dcterms:modified>
</cp:coreProperties>
</file>