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40" r:id="rId1"/>
  </p:sldMasterIdLst>
  <p:sldIdLst>
    <p:sldId id="256" r:id="rId2"/>
    <p:sldId id="257" r:id="rId3"/>
    <p:sldId id="258" r:id="rId4"/>
    <p:sldId id="259" r:id="rId5"/>
    <p:sldId id="260" r:id="rId6"/>
    <p:sldId id="261" r:id="rId7"/>
    <p:sldId id="262"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545"/>
    <p:restoredTop sz="94628"/>
  </p:normalViewPr>
  <p:slideViewPr>
    <p:cSldViewPr snapToGrid="0">
      <p:cViewPr varScale="1">
        <p:scale>
          <a:sx n="98" d="100"/>
          <a:sy n="98" d="100"/>
        </p:scale>
        <p:origin x="376" y="19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0" y="761999"/>
            <a:ext cx="9141619"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8" name="Rectangle 7"/>
          <p:cNvSpPr/>
          <p:nvPr/>
        </p:nvSpPr>
        <p:spPr>
          <a:xfrm>
            <a:off x="9270263" y="761999"/>
            <a:ext cx="2925318" cy="5334001"/>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2" name="Title 1"/>
          <p:cNvSpPr>
            <a:spLocks noGrp="1"/>
          </p:cNvSpPr>
          <p:nvPr>
            <p:ph type="ctrTitle"/>
          </p:nvPr>
        </p:nvSpPr>
        <p:spPr>
          <a:xfrm>
            <a:off x="1069848" y="1298448"/>
            <a:ext cx="7315200" cy="3255264"/>
          </a:xfrm>
        </p:spPr>
        <p:txBody>
          <a:bodyPr anchor="b">
            <a:normAutofit/>
          </a:bodyPr>
          <a:lstStyle>
            <a:lvl1pPr algn="l">
              <a:defRPr sz="5900" spc="-100" baseline="0">
                <a:solidFill>
                  <a:srgbClr val="FFFFFF"/>
                </a:solidFill>
              </a:defRPr>
            </a:lvl1pPr>
          </a:lstStyle>
          <a:p>
            <a:r>
              <a:rPr lang="en-US"/>
              <a:t>Click to edit Master title style</a:t>
            </a:r>
            <a:endParaRPr lang="en-US" dirty="0"/>
          </a:p>
        </p:txBody>
      </p:sp>
      <p:sp>
        <p:nvSpPr>
          <p:cNvPr id="3" name="Subtitle 2"/>
          <p:cNvSpPr>
            <a:spLocks noGrp="1"/>
          </p:cNvSpPr>
          <p:nvPr>
            <p:ph type="subTitle" idx="1"/>
          </p:nvPr>
        </p:nvSpPr>
        <p:spPr>
          <a:xfrm>
            <a:off x="1100015" y="4670246"/>
            <a:ext cx="7315200" cy="914400"/>
          </a:xfrm>
        </p:spPr>
        <p:txBody>
          <a:bodyPr anchor="t">
            <a:normAutofit/>
          </a:bodyPr>
          <a:lstStyle>
            <a:lvl1pPr marL="0" indent="0" algn="l">
              <a:buNone/>
              <a:defRPr sz="2200" cap="none" spc="0" baseline="0">
                <a:solidFill>
                  <a:schemeClr val="accent1">
                    <a:lumMod val="20000"/>
                    <a:lumOff val="80000"/>
                  </a:schemeClr>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5586B75A-687E-405C-8A0B-8D00578BA2C3}" type="datetimeFigureOut">
              <a:rPr lang="en-US"/>
              <a:pPr/>
              <a:t>1/23/26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586B75A-687E-405C-8A0B-8D00578BA2C3}" type="datetimeFigureOut">
              <a:rPr lang="en-US"/>
              <a:pPr/>
              <a:t>1/23/26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81000" y="990600"/>
            <a:ext cx="2819400" cy="49530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3867912" y="868680"/>
            <a:ext cx="7315200" cy="512064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586B75A-687E-405C-8A0B-8D00578BA2C3}" type="datetimeFigureOut">
              <a:rPr lang="en-US"/>
              <a:pPr/>
              <a:t>1/23/26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586B75A-687E-405C-8A0B-8D00578BA2C3}" type="datetimeFigureOut">
              <a:rPr lang="en-US"/>
              <a:pPr/>
              <a:t>1/23/26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867912" y="1298448"/>
            <a:ext cx="7315200" cy="3255264"/>
          </a:xfrm>
        </p:spPr>
        <p:txBody>
          <a:bodyPr anchor="b">
            <a:normAutofit/>
          </a:bodyPr>
          <a:lstStyle>
            <a:lvl1pPr>
              <a:defRPr sz="5900" b="0" spc="-100" baseline="0">
                <a:solidFill>
                  <a:schemeClr val="tx1">
                    <a:lumMod val="65000"/>
                    <a:lumOff val="3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3886200" y="4672584"/>
            <a:ext cx="7315200" cy="914400"/>
          </a:xfrm>
        </p:spPr>
        <p:txBody>
          <a:bodyPr anchor="t">
            <a:normAutofit/>
          </a:bodyPr>
          <a:lstStyle>
            <a:lvl1pPr marL="0" indent="0">
              <a:buNone/>
              <a:defRPr sz="2200" cap="none" spc="0" baseline="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586B75A-687E-405C-8A0B-8D00578BA2C3}" type="datetimeFigureOut">
              <a:rPr lang="en-US"/>
              <a:pPr/>
              <a:t>1/23/26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3867912"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818120"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nvPr>
        </p:nvSpPr>
        <p:spPr/>
        <p:txBody>
          <a:bodyPr/>
          <a:lstStyle/>
          <a:p>
            <a:fld id="{5586B75A-687E-405C-8A0B-8D00578BA2C3}" type="datetimeFigureOut">
              <a:rPr lang="en-US"/>
              <a:pPr/>
              <a:t>1/23/26</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3867912" y="1023586"/>
            <a:ext cx="3474720" cy="807720"/>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867912"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818463" y="1023586"/>
            <a:ext cx="3474720" cy="813171"/>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7818463"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Date Placeholder 1"/>
          <p:cNvSpPr>
            <a:spLocks noGrp="1"/>
          </p:cNvSpPr>
          <p:nvPr>
            <p:ph type="dt" sz="half" idx="10"/>
          </p:nvPr>
        </p:nvSpPr>
        <p:spPr/>
        <p:txBody>
          <a:bodyPr/>
          <a:lstStyle/>
          <a:p>
            <a:fld id="{5586B75A-687E-405C-8A0B-8D00578BA2C3}" type="datetimeFigureOut">
              <a:rPr lang="en-US"/>
              <a:pPr/>
              <a:t>1/23/26</a:t>
            </a:fld>
            <a:endParaRPr lang="en-US" dirty="0"/>
          </a:p>
        </p:txBody>
      </p:sp>
      <p:sp>
        <p:nvSpPr>
          <p:cNvPr id="11" name="Footer Placeholder 10"/>
          <p:cNvSpPr>
            <a:spLocks noGrp="1"/>
          </p:cNvSpPr>
          <p:nvPr>
            <p:ph type="ftr" sz="quarter" idx="11"/>
          </p:nvPr>
        </p:nvSpPr>
        <p:spPr/>
        <p:txBody>
          <a:bodyPr/>
          <a:lstStyle/>
          <a:p>
            <a:endParaRPr lang="en-US" dirty="0"/>
          </a:p>
        </p:txBody>
      </p:sp>
      <p:sp>
        <p:nvSpPr>
          <p:cNvPr id="12" name="Slide Number Placeholder 11"/>
          <p:cNvSpPr>
            <a:spLocks noGrp="1"/>
          </p:cNvSpPr>
          <p:nvPr>
            <p:ph type="sldNum" sz="quarter" idx="12"/>
          </p:nvPr>
        </p:nvSpPr>
        <p:spPr/>
        <p:txBody>
          <a:bodyPr/>
          <a:lstStyle/>
          <a:p>
            <a:fld id="{4FAB73BC-B049-4115-A692-8D63A059BFB8}" type="slidenum">
              <a:rPr lang="en-US"/>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Click to edit Master title style</a:t>
            </a:r>
            <a:endParaRPr lang="en-US" dirty="0"/>
          </a:p>
        </p:txBody>
      </p:sp>
      <p:sp>
        <p:nvSpPr>
          <p:cNvPr id="2" name="Date Placeholder 1"/>
          <p:cNvSpPr>
            <a:spLocks noGrp="1"/>
          </p:cNvSpPr>
          <p:nvPr>
            <p:ph type="dt" sz="half" idx="10"/>
          </p:nvPr>
        </p:nvSpPr>
        <p:spPr/>
        <p:txBody>
          <a:bodyPr/>
          <a:lstStyle/>
          <a:p>
            <a:fld id="{5586B75A-687E-405C-8A0B-8D00578BA2C3}" type="datetimeFigureOut">
              <a:rPr lang="en-US"/>
              <a:pPr/>
              <a:t>1/23/26</a:t>
            </a:fld>
            <a:endParaRPr lang="en-US" dirty="0"/>
          </a:p>
        </p:txBody>
      </p:sp>
      <p:sp>
        <p:nvSpPr>
          <p:cNvPr id="7" name="Footer Placeholder 6"/>
          <p:cNvSpPr>
            <a:spLocks noGrp="1"/>
          </p:cNvSpPr>
          <p:nvPr>
            <p:ph type="ftr" sz="quarter" idx="11"/>
          </p:nvPr>
        </p:nvSpPr>
        <p:spPr/>
        <p:txBody>
          <a:bodyPr/>
          <a:lstStyle/>
          <a:p>
            <a:endParaRPr lang="en-US" dirty="0"/>
          </a:p>
        </p:txBody>
      </p:sp>
      <p:sp>
        <p:nvSpPr>
          <p:cNvPr id="8" name="Slide Number Placeholder 7"/>
          <p:cNvSpPr>
            <a:spLocks noGrp="1"/>
          </p:cNvSpPr>
          <p:nvPr>
            <p:ph type="sldNum" sz="quarter" idx="12"/>
          </p:nvPr>
        </p:nvSpPr>
        <p:spPr/>
        <p:txBody>
          <a:bodyPr/>
          <a:lstStyle/>
          <a:p>
            <a:fld id="{4FAB73BC-B049-4115-A692-8D63A059BFB8}" type="slidenum">
              <a:rPr lang="en-US"/>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5586B75A-687E-405C-8A0B-8D00578BA2C3}" type="datetimeFigureOut">
              <a:rPr lang="en-US"/>
              <a:pPr/>
              <a:t>1/23/26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baseline="0"/>
            </a:lvl1pPr>
          </a:lstStyle>
          <a:p>
            <a:r>
              <a:rPr lang="en-US"/>
              <a:t>Click to edit Master title style</a:t>
            </a:r>
            <a:endParaRPr lang="en-US" dirty="0"/>
          </a:p>
        </p:txBody>
      </p:sp>
      <p:sp>
        <p:nvSpPr>
          <p:cNvPr id="3" name="Content Placeholder 2"/>
          <p:cNvSpPr>
            <a:spLocks noGrp="1"/>
          </p:cNvSpPr>
          <p:nvPr>
            <p:ph idx="1"/>
          </p:nvPr>
        </p:nvSpPr>
        <p:spPr>
          <a:xfrm>
            <a:off x="3867912" y="868680"/>
            <a:ext cx="731520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6032" y="3494176"/>
            <a:ext cx="2834640" cy="2321990"/>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p:cNvSpPr>
            <a:spLocks noGrp="1"/>
          </p:cNvSpPr>
          <p:nvPr>
            <p:ph type="dt" sz="half" idx="10"/>
          </p:nvPr>
        </p:nvSpPr>
        <p:spPr/>
        <p:txBody>
          <a:bodyPr/>
          <a:lstStyle/>
          <a:p>
            <a:fld id="{5586B75A-687E-405C-8A0B-8D00578BA2C3}" type="datetimeFigureOut">
              <a:rPr lang="en-US"/>
              <a:pPr/>
              <a:t>1/23/26</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3570644" y="767419"/>
            <a:ext cx="8115230" cy="5330952"/>
          </a:xfrm>
          <a:solidFill>
            <a:schemeClr val="bg1">
              <a:lumMod val="75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256032" y="3493008"/>
            <a:ext cx="2834640" cy="2322576"/>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p:cNvSpPr>
            <a:spLocks noGrp="1"/>
          </p:cNvSpPr>
          <p:nvPr>
            <p:ph type="dt" sz="half" idx="10"/>
          </p:nvPr>
        </p:nvSpPr>
        <p:spPr/>
        <p:txBody>
          <a:bodyPr/>
          <a:lstStyle/>
          <a:p>
            <a:fld id="{5586B75A-687E-405C-8A0B-8D00578BA2C3}" type="datetimeFigureOut">
              <a:rPr lang="en-US"/>
              <a:pPr/>
              <a:t>1/23/26</a:t>
            </a:fld>
            <a:endParaRPr lang="en-US" dirty="0"/>
          </a:p>
        </p:txBody>
      </p:sp>
      <p:sp>
        <p:nvSpPr>
          <p:cNvPr id="9" name="Footer Placeholder 8"/>
          <p:cNvSpPr>
            <a:spLocks noGrp="1"/>
          </p:cNvSpPr>
          <p:nvPr>
            <p:ph type="ftr" sz="quarter" idx="11"/>
          </p:nvPr>
        </p:nvSpPr>
        <p:spPr>
          <a:xfrm>
            <a:off x="3499101" y="6356350"/>
            <a:ext cx="5911517" cy="365125"/>
          </a:xfrm>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758952"/>
            <a:ext cx="3443590" cy="5330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2" name="Title Placeholder 1"/>
          <p:cNvSpPr>
            <a:spLocks noGrp="1"/>
          </p:cNvSpPr>
          <p:nvPr>
            <p:ph type="title"/>
          </p:nvPr>
        </p:nvSpPr>
        <p:spPr>
          <a:xfrm>
            <a:off x="252919" y="1123837"/>
            <a:ext cx="2947482" cy="460118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8" name="Rectangle 37"/>
          <p:cNvSpPr/>
          <p:nvPr/>
        </p:nvSpPr>
        <p:spPr>
          <a:xfrm>
            <a:off x="11815864" y="758952"/>
            <a:ext cx="384048"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3" name="Text Placeholder 2"/>
          <p:cNvSpPr>
            <a:spLocks noGrp="1"/>
          </p:cNvSpPr>
          <p:nvPr>
            <p:ph type="body" idx="1"/>
          </p:nvPr>
        </p:nvSpPr>
        <p:spPr>
          <a:xfrm>
            <a:off x="3869268" y="864108"/>
            <a:ext cx="7315200" cy="5120640"/>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62465" y="6356350"/>
            <a:ext cx="2743200"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fld id="{5586B75A-687E-405C-8A0B-8D00578BA2C3}" type="datetimeFigureOut">
              <a:rPr lang="en-US"/>
              <a:pPr/>
              <a:t>1/23/26</a:t>
            </a:fld>
            <a:endParaRPr lang="en-US" dirty="0"/>
          </a:p>
        </p:txBody>
      </p:sp>
      <p:sp>
        <p:nvSpPr>
          <p:cNvPr id="5" name="Footer Placeholder 4"/>
          <p:cNvSpPr>
            <a:spLocks noGrp="1"/>
          </p:cNvSpPr>
          <p:nvPr>
            <p:ph type="ftr" sz="quarter" idx="3"/>
          </p:nvPr>
        </p:nvSpPr>
        <p:spPr>
          <a:xfrm>
            <a:off x="3869268" y="6356350"/>
            <a:ext cx="5911517"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endParaRPr lang="en-US" dirty="0"/>
          </a:p>
        </p:txBody>
      </p:sp>
      <p:sp>
        <p:nvSpPr>
          <p:cNvPr id="6" name="Slide Number Placeholder 5"/>
          <p:cNvSpPr>
            <a:spLocks noGrp="1"/>
          </p:cNvSpPr>
          <p:nvPr>
            <p:ph type="sldNum" sz="quarter" idx="4"/>
          </p:nvPr>
        </p:nvSpPr>
        <p:spPr>
          <a:xfrm>
            <a:off x="10634135" y="6356350"/>
            <a:ext cx="1530927" cy="365125"/>
          </a:xfrm>
          <a:prstGeom prst="rect">
            <a:avLst/>
          </a:prstGeom>
        </p:spPr>
        <p:txBody>
          <a:bodyPr vert="horz" lIns="91440" tIns="45720" rIns="91440" bIns="45720" rtlCol="0" anchor="ctr"/>
          <a:lstStyle>
            <a:lvl1pPr algn="r">
              <a:defRPr sz="1200" b="1">
                <a:solidFill>
                  <a:schemeClr val="accent1"/>
                </a:solidFill>
              </a:defRPr>
            </a:lvl1pPr>
          </a:lstStyle>
          <a:p>
            <a:fld id="{4FAB73BC-B049-4115-A692-8D63A059BFB8}" type="slidenum">
              <a:rPr lang="en-US"/>
              <a:pPr/>
              <a:t>‹#›</a:t>
            </a:fld>
            <a:endParaRPr lang="en-US" dirty="0"/>
          </a:p>
        </p:txBody>
      </p:sp>
    </p:spTree>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p:hf sldNum="0" hdr="0" ftr="0" dt="0"/>
  <p:txStyles>
    <p:titleStyle>
      <a:lvl1pPr algn="l" defTabSz="914400" rtl="0" eaLnBrk="1" latinLnBrk="0" hangingPunct="1">
        <a:lnSpc>
          <a:spcPct val="90000"/>
        </a:lnSpc>
        <a:spcBef>
          <a:spcPct val="0"/>
        </a:spcBef>
        <a:buNone/>
        <a:defRPr sz="3600" kern="1200" spc="-60" baseline="0">
          <a:solidFill>
            <a:srgbClr val="FFFFFF"/>
          </a:solid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buClr>
        <a:buFont typeface="Wingdings 2" pitchFamily="18" charset="2"/>
        <a:buChar char=""/>
        <a:defRPr sz="20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A047F1-4605-5D18-462E-7C67E105F104}"/>
              </a:ext>
            </a:extLst>
          </p:cNvPr>
          <p:cNvSpPr>
            <a:spLocks noGrp="1"/>
          </p:cNvSpPr>
          <p:nvPr>
            <p:ph type="ctrTitle"/>
          </p:nvPr>
        </p:nvSpPr>
        <p:spPr/>
        <p:txBody>
          <a:bodyPr>
            <a:normAutofit/>
          </a:bodyPr>
          <a:lstStyle/>
          <a:p>
            <a:pPr algn="ctr"/>
            <a:r>
              <a:rPr lang="en-US" sz="4800" dirty="0">
                <a:solidFill>
                  <a:schemeClr val="tx1"/>
                </a:solidFill>
              </a:rPr>
              <a:t>“He (our Kinsman Redeemer) will not rest...”</a:t>
            </a:r>
          </a:p>
        </p:txBody>
      </p:sp>
      <p:sp>
        <p:nvSpPr>
          <p:cNvPr id="3" name="Subtitle 2">
            <a:extLst>
              <a:ext uri="{FF2B5EF4-FFF2-40B4-BE49-F238E27FC236}">
                <a16:creationId xmlns:a16="http://schemas.microsoft.com/office/drawing/2014/main" id="{35AB6CE8-50C6-99D8-C02E-F1DB39C25978}"/>
              </a:ext>
            </a:extLst>
          </p:cNvPr>
          <p:cNvSpPr>
            <a:spLocks noGrp="1"/>
          </p:cNvSpPr>
          <p:nvPr>
            <p:ph type="subTitle" idx="1"/>
          </p:nvPr>
        </p:nvSpPr>
        <p:spPr/>
        <p:txBody>
          <a:bodyPr>
            <a:normAutofit/>
          </a:bodyPr>
          <a:lstStyle/>
          <a:p>
            <a:pPr algn="ctr"/>
            <a:r>
              <a:rPr lang="en-US" sz="3200" dirty="0">
                <a:solidFill>
                  <a:schemeClr val="tx1"/>
                </a:solidFill>
              </a:rPr>
              <a:t>Ruth – Chapter 3</a:t>
            </a:r>
          </a:p>
        </p:txBody>
      </p:sp>
    </p:spTree>
    <p:extLst>
      <p:ext uri="{BB962C8B-B14F-4D97-AF65-F5344CB8AC3E}">
        <p14:creationId xmlns:p14="http://schemas.microsoft.com/office/powerpoint/2010/main" val="5955228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DC5A00-CB6C-608C-AC8E-DB86BC7BF968}"/>
              </a:ext>
            </a:extLst>
          </p:cNvPr>
          <p:cNvSpPr>
            <a:spLocks noGrp="1"/>
          </p:cNvSpPr>
          <p:nvPr>
            <p:ph type="title"/>
          </p:nvPr>
        </p:nvSpPr>
        <p:spPr>
          <a:xfrm>
            <a:off x="252919" y="864107"/>
            <a:ext cx="2947482" cy="5120639"/>
          </a:xfrm>
        </p:spPr>
        <p:txBody>
          <a:bodyPr anchor="t">
            <a:normAutofit fontScale="90000"/>
          </a:bodyPr>
          <a:lstStyle/>
          <a:p>
            <a:r>
              <a:rPr lang="en-US" sz="3200" dirty="0">
                <a:solidFill>
                  <a:schemeClr val="tx1"/>
                </a:solidFill>
              </a:rPr>
              <a:t>Chapt. 1: “Life is not fair” – God is working even when we don’t understand</a:t>
            </a:r>
            <a:br>
              <a:rPr lang="en-US" sz="3200" dirty="0">
                <a:solidFill>
                  <a:schemeClr val="tx1"/>
                </a:solidFill>
              </a:rPr>
            </a:br>
            <a:br>
              <a:rPr lang="en-US" sz="3200" dirty="0">
                <a:solidFill>
                  <a:schemeClr val="tx1"/>
                </a:solidFill>
              </a:rPr>
            </a:br>
            <a:br>
              <a:rPr lang="en-US" sz="3200" dirty="0">
                <a:solidFill>
                  <a:schemeClr val="tx1"/>
                </a:solidFill>
              </a:rPr>
            </a:br>
            <a:r>
              <a:rPr lang="en-US" sz="3200" dirty="0">
                <a:solidFill>
                  <a:schemeClr val="tx1"/>
                </a:solidFill>
              </a:rPr>
              <a:t>Chapt. 2: Jehovah Jireh: Our God provides – He is the same yesterday, today, and forever</a:t>
            </a:r>
          </a:p>
        </p:txBody>
      </p:sp>
      <p:sp>
        <p:nvSpPr>
          <p:cNvPr id="3" name="Content Placeholder 2">
            <a:extLst>
              <a:ext uri="{FF2B5EF4-FFF2-40B4-BE49-F238E27FC236}">
                <a16:creationId xmlns:a16="http://schemas.microsoft.com/office/drawing/2014/main" id="{42609197-43BF-5669-0AA8-D30FCAC9AFE7}"/>
              </a:ext>
            </a:extLst>
          </p:cNvPr>
          <p:cNvSpPr>
            <a:spLocks noGrp="1"/>
          </p:cNvSpPr>
          <p:nvPr>
            <p:ph idx="1"/>
          </p:nvPr>
        </p:nvSpPr>
        <p:spPr>
          <a:xfrm>
            <a:off x="3540034" y="470263"/>
            <a:ext cx="8190412" cy="6139544"/>
          </a:xfrm>
        </p:spPr>
        <p:txBody>
          <a:bodyPr anchor="t">
            <a:normAutofit/>
          </a:bodyPr>
          <a:lstStyle/>
          <a:p>
            <a:pPr marL="0" indent="0">
              <a:buNone/>
            </a:pPr>
            <a:r>
              <a:rPr lang="en-US" sz="2800" dirty="0"/>
              <a:t>Chapter 3	</a:t>
            </a:r>
            <a:r>
              <a:rPr lang="en-US" sz="2800" dirty="0">
                <a:solidFill>
                  <a:schemeClr val="tx1"/>
                </a:solidFill>
              </a:rPr>
              <a:t>He will not rest...</a:t>
            </a:r>
          </a:p>
          <a:p>
            <a:pPr marL="0" indent="0">
              <a:buNone/>
            </a:pPr>
            <a:endParaRPr lang="en-US" sz="2800" dirty="0">
              <a:solidFill>
                <a:schemeClr val="tx1"/>
              </a:solidFill>
            </a:endParaRPr>
          </a:p>
          <a:p>
            <a:pPr marL="0" indent="0">
              <a:buNone/>
            </a:pPr>
            <a:r>
              <a:rPr lang="en-US" sz="2800" dirty="0">
                <a:solidFill>
                  <a:schemeClr val="tx1"/>
                </a:solidFill>
              </a:rPr>
              <a:t>V1	Naomi states her motive: “I must find a home for you, where you (Ruth) will be provided for...” Boaz is our family guardian/kinsman redeemer (2:20):</a:t>
            </a:r>
          </a:p>
          <a:p>
            <a:pPr marL="0" indent="0">
              <a:buNone/>
            </a:pPr>
            <a:r>
              <a:rPr lang="en-US" sz="2800" b="1" dirty="0">
                <a:solidFill>
                  <a:schemeClr val="tx1"/>
                </a:solidFill>
              </a:rPr>
              <a:t>Kinsman Redeemer/Family Guardian</a:t>
            </a:r>
            <a:r>
              <a:rPr lang="en-US" sz="2800" dirty="0">
                <a:solidFill>
                  <a:schemeClr val="tx1"/>
                </a:solidFill>
              </a:rPr>
              <a:t>:</a:t>
            </a:r>
            <a:br>
              <a:rPr lang="en-US" sz="2800" dirty="0">
                <a:solidFill>
                  <a:schemeClr val="tx1"/>
                </a:solidFill>
              </a:rPr>
            </a:br>
            <a:r>
              <a:rPr lang="en-US" sz="2800" dirty="0">
                <a:solidFill>
                  <a:schemeClr val="tx1"/>
                </a:solidFill>
              </a:rPr>
              <a:t>	</a:t>
            </a:r>
            <a:r>
              <a:rPr lang="en-US" sz="2800" u="sng" dirty="0">
                <a:solidFill>
                  <a:schemeClr val="tx1"/>
                </a:solidFill>
              </a:rPr>
              <a:t>Role</a:t>
            </a:r>
            <a:r>
              <a:rPr lang="en-US" sz="2800" dirty="0">
                <a:solidFill>
                  <a:schemeClr val="tx1"/>
                </a:solidFill>
              </a:rPr>
              <a:t>:	Legal Obligation: (Lev 25) to protect the 		vulnerable family</a:t>
            </a:r>
          </a:p>
          <a:p>
            <a:pPr marL="0" indent="0">
              <a:buNone/>
            </a:pPr>
            <a:r>
              <a:rPr lang="en-US" sz="2800" dirty="0">
                <a:solidFill>
                  <a:schemeClr val="tx1"/>
                </a:solidFill>
              </a:rPr>
              <a:t>	</a:t>
            </a:r>
            <a:r>
              <a:rPr lang="en-US" sz="2800" u="sng" dirty="0">
                <a:solidFill>
                  <a:schemeClr val="tx1"/>
                </a:solidFill>
              </a:rPr>
              <a:t>Responsibility</a:t>
            </a:r>
            <a:r>
              <a:rPr lang="en-US" sz="2800" dirty="0">
                <a:solidFill>
                  <a:schemeClr val="tx1"/>
                </a:solidFill>
              </a:rPr>
              <a:t>:  buy back the family land &amp; 	marry deceased relative’s widow to raise up an 	heir so the deceased’s name will not be lost</a:t>
            </a:r>
          </a:p>
          <a:p>
            <a:pPr marL="0" indent="0">
              <a:buNone/>
            </a:pPr>
            <a:r>
              <a:rPr lang="en-US" sz="2800" dirty="0">
                <a:solidFill>
                  <a:schemeClr val="tx1"/>
                </a:solidFill>
              </a:rPr>
              <a:t>	</a:t>
            </a:r>
            <a:r>
              <a:rPr lang="en-US" sz="2800" u="sng" dirty="0">
                <a:solidFill>
                  <a:schemeClr val="tx1"/>
                </a:solidFill>
              </a:rPr>
              <a:t>Requirement</a:t>
            </a:r>
            <a:r>
              <a:rPr lang="en-US" sz="2800" dirty="0">
                <a:solidFill>
                  <a:schemeClr val="tx1"/>
                </a:solidFill>
              </a:rPr>
              <a:t>: be a close relative, willing, and 	financially able to perform the transactions.</a:t>
            </a:r>
          </a:p>
        </p:txBody>
      </p:sp>
    </p:spTree>
    <p:extLst>
      <p:ext uri="{BB962C8B-B14F-4D97-AF65-F5344CB8AC3E}">
        <p14:creationId xmlns:p14="http://schemas.microsoft.com/office/powerpoint/2010/main" val="33591331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BE1DFD-60E8-9556-A3DC-CF905F5ACCB2}"/>
              </a:ext>
            </a:extLst>
          </p:cNvPr>
          <p:cNvSpPr>
            <a:spLocks noGrp="1"/>
          </p:cNvSpPr>
          <p:nvPr>
            <p:ph type="title"/>
          </p:nvPr>
        </p:nvSpPr>
        <p:spPr/>
        <p:txBody>
          <a:bodyPr>
            <a:normAutofit/>
          </a:bodyPr>
          <a:lstStyle/>
          <a:p>
            <a:r>
              <a:rPr lang="en-US" sz="2400" dirty="0">
                <a:solidFill>
                  <a:schemeClr val="tx1"/>
                </a:solidFill>
              </a:rPr>
              <a:t>Jewish Encyclopedia (M. Jastrow, B. Eerdmans, and L. Ginzberg): </a:t>
            </a:r>
            <a:br>
              <a:rPr lang="en-US" sz="2400" dirty="0">
                <a:solidFill>
                  <a:schemeClr val="tx1"/>
                </a:solidFill>
              </a:rPr>
            </a:br>
            <a:br>
              <a:rPr lang="en-US" sz="2400" dirty="0">
                <a:solidFill>
                  <a:schemeClr val="tx1"/>
                </a:solidFill>
              </a:rPr>
            </a:br>
            <a:r>
              <a:rPr lang="en-US" sz="2400" dirty="0">
                <a:solidFill>
                  <a:schemeClr val="tx1"/>
                </a:solidFill>
              </a:rPr>
              <a:t>Boaz was 80+ years old and Ruth was in her late 30’s – early 40’s. In their research, they state that Boaz died a few days or the day after their wedding night.</a:t>
            </a:r>
          </a:p>
        </p:txBody>
      </p:sp>
      <p:sp>
        <p:nvSpPr>
          <p:cNvPr id="3" name="Content Placeholder 2">
            <a:extLst>
              <a:ext uri="{FF2B5EF4-FFF2-40B4-BE49-F238E27FC236}">
                <a16:creationId xmlns:a16="http://schemas.microsoft.com/office/drawing/2014/main" id="{4DA2A192-E0C7-B980-AD87-F32607684E75}"/>
              </a:ext>
            </a:extLst>
          </p:cNvPr>
          <p:cNvSpPr>
            <a:spLocks noGrp="1"/>
          </p:cNvSpPr>
          <p:nvPr>
            <p:ph idx="1"/>
          </p:nvPr>
        </p:nvSpPr>
        <p:spPr>
          <a:xfrm>
            <a:off x="3487783" y="365761"/>
            <a:ext cx="8255725" cy="6596742"/>
          </a:xfrm>
        </p:spPr>
        <p:txBody>
          <a:bodyPr anchor="t">
            <a:normAutofit lnSpcReduction="10000"/>
          </a:bodyPr>
          <a:lstStyle/>
          <a:p>
            <a:r>
              <a:rPr lang="en-US" sz="2800" dirty="0">
                <a:solidFill>
                  <a:schemeClr val="tx1"/>
                </a:solidFill>
              </a:rPr>
              <a:t>Boaz’s commitment would require him to:</a:t>
            </a:r>
            <a:br>
              <a:rPr lang="en-US" sz="2800" dirty="0">
                <a:solidFill>
                  <a:schemeClr val="tx1"/>
                </a:solidFill>
              </a:rPr>
            </a:br>
            <a:r>
              <a:rPr lang="en-US" sz="2800" dirty="0">
                <a:solidFill>
                  <a:schemeClr val="tx1"/>
                </a:solidFill>
              </a:rPr>
              <a:t>1) Protect and provide for both Naomi and Ruth</a:t>
            </a:r>
            <a:br>
              <a:rPr lang="en-US" sz="2800" dirty="0">
                <a:solidFill>
                  <a:schemeClr val="tx1"/>
                </a:solidFill>
              </a:rPr>
            </a:br>
            <a:r>
              <a:rPr lang="en-US" sz="2800" dirty="0">
                <a:solidFill>
                  <a:schemeClr val="tx1"/>
                </a:solidFill>
              </a:rPr>
              <a:t>2) He would be expected to buy back Elimelek’s land –   sold during the famine</a:t>
            </a:r>
            <a:br>
              <a:rPr lang="en-US" sz="2800" dirty="0">
                <a:solidFill>
                  <a:schemeClr val="tx1"/>
                </a:solidFill>
              </a:rPr>
            </a:br>
            <a:r>
              <a:rPr lang="en-US" sz="2800" dirty="0">
                <a:solidFill>
                  <a:schemeClr val="tx1"/>
                </a:solidFill>
              </a:rPr>
              <a:t>3) Marry Ruth to provide a legal heir for Naomi</a:t>
            </a:r>
          </a:p>
          <a:p>
            <a:endParaRPr lang="en-US" sz="2800" dirty="0">
              <a:solidFill>
                <a:schemeClr val="tx1"/>
              </a:solidFill>
            </a:endParaRPr>
          </a:p>
          <a:p>
            <a:r>
              <a:rPr lang="en-US" sz="2800" dirty="0">
                <a:solidFill>
                  <a:schemeClr val="tx1"/>
                </a:solidFill>
              </a:rPr>
              <a:t>V2 Naomi continues her instructions to Ruth: Boaz will be winnowing barley on the threshing floor.</a:t>
            </a:r>
          </a:p>
          <a:p>
            <a:r>
              <a:rPr lang="en-US" sz="2800" dirty="0">
                <a:solidFill>
                  <a:schemeClr val="tx1"/>
                </a:solidFill>
              </a:rPr>
              <a:t>V3  Go get cleaned up and go to the threshing floor, be sure no one sees you (Ruth)</a:t>
            </a:r>
          </a:p>
          <a:p>
            <a:r>
              <a:rPr lang="en-US" sz="2800" dirty="0">
                <a:solidFill>
                  <a:schemeClr val="tx1"/>
                </a:solidFill>
              </a:rPr>
              <a:t>V4 Notice where he lies down, then go and uncover his feet and lie down. When he awakes, he will tell you what you must do.</a:t>
            </a:r>
          </a:p>
          <a:p>
            <a:r>
              <a:rPr lang="en-US" sz="2800" dirty="0">
                <a:solidFill>
                  <a:schemeClr val="tx1"/>
                </a:solidFill>
              </a:rPr>
              <a:t>V5-6 Ruth replies that she will do everything Naomi instructs her to do</a:t>
            </a:r>
            <a:br>
              <a:rPr lang="en-US" sz="2800" dirty="0">
                <a:solidFill>
                  <a:schemeClr val="tx1"/>
                </a:solidFill>
              </a:rPr>
            </a:br>
            <a:endParaRPr lang="en-US" sz="2800" dirty="0">
              <a:solidFill>
                <a:schemeClr val="tx1"/>
              </a:solidFill>
            </a:endParaRPr>
          </a:p>
        </p:txBody>
      </p:sp>
    </p:spTree>
    <p:extLst>
      <p:ext uri="{BB962C8B-B14F-4D97-AF65-F5344CB8AC3E}">
        <p14:creationId xmlns:p14="http://schemas.microsoft.com/office/powerpoint/2010/main" val="21603842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8163EC-F5DA-8E66-FE9C-FEC820C0A241}"/>
              </a:ext>
            </a:extLst>
          </p:cNvPr>
          <p:cNvSpPr>
            <a:spLocks noGrp="1"/>
          </p:cNvSpPr>
          <p:nvPr>
            <p:ph type="title"/>
          </p:nvPr>
        </p:nvSpPr>
        <p:spPr>
          <a:xfrm>
            <a:off x="252919" y="1123837"/>
            <a:ext cx="2947482" cy="4601183"/>
          </a:xfrm>
        </p:spPr>
        <p:txBody>
          <a:bodyPr>
            <a:normAutofit/>
          </a:bodyPr>
          <a:lstStyle/>
          <a:p>
            <a:endParaRPr lang="en-US" dirty="0"/>
          </a:p>
        </p:txBody>
      </p:sp>
      <p:sp>
        <p:nvSpPr>
          <p:cNvPr id="8" name="Content Placeholder 7">
            <a:extLst>
              <a:ext uri="{FF2B5EF4-FFF2-40B4-BE49-F238E27FC236}">
                <a16:creationId xmlns:a16="http://schemas.microsoft.com/office/drawing/2014/main" id="{5C9E7D84-5F96-B6B5-8483-6C6A263D5658}"/>
              </a:ext>
            </a:extLst>
          </p:cNvPr>
          <p:cNvSpPr>
            <a:spLocks noGrp="1"/>
          </p:cNvSpPr>
          <p:nvPr>
            <p:ph idx="1"/>
          </p:nvPr>
        </p:nvSpPr>
        <p:spPr>
          <a:xfrm>
            <a:off x="3869266" y="378823"/>
            <a:ext cx="7861179" cy="6230983"/>
          </a:xfrm>
        </p:spPr>
        <p:txBody>
          <a:bodyPr anchor="t">
            <a:normAutofit/>
          </a:bodyPr>
          <a:lstStyle/>
          <a:p>
            <a:r>
              <a:rPr lang="en-US" sz="2800" dirty="0">
                <a:solidFill>
                  <a:schemeClr val="tx1"/>
                </a:solidFill>
              </a:rPr>
              <a:t>V7-8 Boaz finishes what he is doing, lies down near the pile of barley and falls asleep. Ruth lies down at his feet. In the middle of the night, Boaz wakes up and discovers a woman at his feet...he is ‘startled’ or ‘panics’</a:t>
            </a:r>
          </a:p>
          <a:p>
            <a:endParaRPr lang="en-US" sz="2800" dirty="0">
              <a:solidFill>
                <a:schemeClr val="tx1"/>
              </a:solidFill>
            </a:endParaRPr>
          </a:p>
          <a:p>
            <a:r>
              <a:rPr lang="en-US" sz="2800" dirty="0">
                <a:solidFill>
                  <a:schemeClr val="tx1"/>
                </a:solidFill>
              </a:rPr>
              <a:t>V9 Boaz asks, “Who are you?” Ruth responds, “Your servant Ruth, please cover me with a corner of your garment for you are our family guardian.”</a:t>
            </a:r>
          </a:p>
          <a:p>
            <a:endParaRPr lang="en-US" sz="2800" dirty="0">
              <a:solidFill>
                <a:schemeClr val="tx1"/>
              </a:solidFill>
            </a:endParaRPr>
          </a:p>
          <a:p>
            <a:r>
              <a:rPr lang="en-US" sz="2800" dirty="0">
                <a:solidFill>
                  <a:schemeClr val="tx1"/>
                </a:solidFill>
              </a:rPr>
              <a:t>V10 Boaz: “The Lord bless you, my daughter. This kindness is greater than what you’ve shown earlier! You could have gone after a younger man”... Boaz is in his 80’s and Ruth in her late 30’s – early 40’s.</a:t>
            </a:r>
          </a:p>
          <a:p>
            <a:endParaRPr lang="en-US" sz="2800" dirty="0"/>
          </a:p>
          <a:p>
            <a:endParaRPr lang="en-US" sz="2800" dirty="0"/>
          </a:p>
          <a:p>
            <a:endParaRPr lang="en-US" sz="2800" dirty="0"/>
          </a:p>
          <a:p>
            <a:endParaRPr lang="en-US" sz="2800" dirty="0"/>
          </a:p>
          <a:p>
            <a:endParaRPr lang="en-US" sz="2800" dirty="0"/>
          </a:p>
        </p:txBody>
      </p:sp>
      <p:pic>
        <p:nvPicPr>
          <p:cNvPr id="4" name="Content Placeholder 3">
            <a:extLst>
              <a:ext uri="{FF2B5EF4-FFF2-40B4-BE49-F238E27FC236}">
                <a16:creationId xmlns:a16="http://schemas.microsoft.com/office/drawing/2014/main" id="{9E539A60-F39B-965E-060C-9980975D3836}"/>
              </a:ext>
            </a:extLst>
          </p:cNvPr>
          <p:cNvPicPr>
            <a:picLocks noChangeAspect="1"/>
          </p:cNvPicPr>
          <p:nvPr/>
        </p:nvPicPr>
        <p:blipFill>
          <a:blip r:embed="rId2"/>
          <a:stretch>
            <a:fillRect/>
          </a:stretch>
        </p:blipFill>
        <p:spPr>
          <a:xfrm>
            <a:off x="125505" y="1775012"/>
            <a:ext cx="3492905" cy="3532093"/>
          </a:xfrm>
          <a:prstGeom prst="rect">
            <a:avLst/>
          </a:prstGeom>
        </p:spPr>
      </p:pic>
    </p:spTree>
    <p:extLst>
      <p:ext uri="{BB962C8B-B14F-4D97-AF65-F5344CB8AC3E}">
        <p14:creationId xmlns:p14="http://schemas.microsoft.com/office/powerpoint/2010/main" val="26878020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14F949-5B61-8452-C45B-B5BBA5F6EF78}"/>
              </a:ext>
            </a:extLst>
          </p:cNvPr>
          <p:cNvSpPr>
            <a:spLocks noGrp="1"/>
          </p:cNvSpPr>
          <p:nvPr>
            <p:ph type="title"/>
          </p:nvPr>
        </p:nvSpPr>
        <p:spPr>
          <a:xfrm>
            <a:off x="104504" y="1123837"/>
            <a:ext cx="3252650" cy="5028769"/>
          </a:xfrm>
        </p:spPr>
        <p:txBody>
          <a:bodyPr anchor="t">
            <a:normAutofit fontScale="90000"/>
          </a:bodyPr>
          <a:lstStyle/>
          <a:p>
            <a:br>
              <a:rPr lang="en-US" sz="2400" dirty="0"/>
            </a:br>
            <a:br>
              <a:rPr lang="en-US" sz="2400" dirty="0"/>
            </a:br>
            <a:br>
              <a:rPr lang="en-US" sz="2400" dirty="0"/>
            </a:br>
            <a:br>
              <a:rPr lang="en-US" sz="2400" dirty="0"/>
            </a:br>
            <a:r>
              <a:rPr lang="en-US" sz="2700" dirty="0">
                <a:solidFill>
                  <a:schemeClr val="tx1"/>
                </a:solidFill>
              </a:rPr>
              <a:t>Wheat – no “hair”</a:t>
            </a:r>
            <a:br>
              <a:rPr lang="en-US" sz="2700" dirty="0">
                <a:solidFill>
                  <a:schemeClr val="tx1"/>
                </a:solidFill>
              </a:rPr>
            </a:br>
            <a:r>
              <a:rPr lang="en-US" sz="2700" dirty="0">
                <a:solidFill>
                  <a:schemeClr val="tx1"/>
                </a:solidFill>
              </a:rPr>
              <a:t>Barley – </a:t>
            </a:r>
            <a:r>
              <a:rPr lang="en-US" sz="2700" dirty="0" err="1">
                <a:solidFill>
                  <a:schemeClr val="tx1"/>
                </a:solidFill>
              </a:rPr>
              <a:t>seorah</a:t>
            </a:r>
            <a:r>
              <a:rPr lang="en-US" sz="2700" dirty="0">
                <a:solidFill>
                  <a:schemeClr val="tx1"/>
                </a:solidFill>
              </a:rPr>
              <a:t> = hair...a symbol of awareness of sin. Lev 23 uses a ‘hairy goat’ as the sin offering &amp; barley in the Feasts of First Fruits. I Cor 15, Paul says that Jesus’ sacrifice satisfied the First Fruits Feast through His resurrection</a:t>
            </a:r>
            <a:endParaRPr lang="en-US" sz="2700" dirty="0"/>
          </a:p>
        </p:txBody>
      </p:sp>
      <p:pic>
        <p:nvPicPr>
          <p:cNvPr id="4" name="Content Placeholder 3">
            <a:extLst>
              <a:ext uri="{FF2B5EF4-FFF2-40B4-BE49-F238E27FC236}">
                <a16:creationId xmlns:a16="http://schemas.microsoft.com/office/drawing/2014/main" id="{9CD13529-820D-8F89-F4DA-A9FBE2C9DD12}"/>
              </a:ext>
            </a:extLst>
          </p:cNvPr>
          <p:cNvPicPr>
            <a:picLocks noGrp="1" noChangeAspect="1"/>
          </p:cNvPicPr>
          <p:nvPr>
            <p:ph idx="1"/>
          </p:nvPr>
        </p:nvPicPr>
        <p:blipFill>
          <a:blip r:embed="rId2"/>
          <a:stretch>
            <a:fillRect/>
          </a:stretch>
        </p:blipFill>
        <p:spPr>
          <a:xfrm>
            <a:off x="257088" y="287383"/>
            <a:ext cx="2947481" cy="2100204"/>
          </a:xfrm>
        </p:spPr>
      </p:pic>
      <p:sp>
        <p:nvSpPr>
          <p:cNvPr id="5" name="TextBox 4">
            <a:extLst>
              <a:ext uri="{FF2B5EF4-FFF2-40B4-BE49-F238E27FC236}">
                <a16:creationId xmlns:a16="http://schemas.microsoft.com/office/drawing/2014/main" id="{3A80B4EA-CB7B-6920-724C-129EB35E0F55}"/>
              </a:ext>
            </a:extLst>
          </p:cNvPr>
          <p:cNvSpPr txBox="1"/>
          <p:nvPr/>
        </p:nvSpPr>
        <p:spPr>
          <a:xfrm>
            <a:off x="3553097" y="146607"/>
            <a:ext cx="8151223" cy="6555641"/>
          </a:xfrm>
          <a:prstGeom prst="rect">
            <a:avLst/>
          </a:prstGeom>
          <a:noFill/>
        </p:spPr>
        <p:txBody>
          <a:bodyPr wrap="square" rtlCol="0">
            <a:spAutoFit/>
          </a:bodyPr>
          <a:lstStyle/>
          <a:p>
            <a:r>
              <a:rPr lang="en-US" sz="2800" dirty="0"/>
              <a:t>V11-13 Boaz tells Ruth not be be afraid, everyone knows how noble you (Ruth) are, stay until morning and he will talk with the closer family guardian and if he wants to redeem Naomi’s property – then so be it, but if not...I will (Boaz will).</a:t>
            </a:r>
          </a:p>
          <a:p>
            <a:endParaRPr lang="en-US" sz="2800" dirty="0"/>
          </a:p>
          <a:p>
            <a:r>
              <a:rPr lang="en-US" sz="2800" dirty="0"/>
              <a:t>V14 Ruth stayed the night and left early dawn – no one can recognize her...protects their reputation</a:t>
            </a:r>
          </a:p>
          <a:p>
            <a:endParaRPr lang="en-US" sz="2800" dirty="0"/>
          </a:p>
          <a:p>
            <a:r>
              <a:rPr lang="en-US" sz="2800" dirty="0"/>
              <a:t>V15 Boaz poured 6 measures of barley into her shawl, ties it on Ruth, then he goes to town.</a:t>
            </a:r>
          </a:p>
          <a:p>
            <a:r>
              <a:rPr lang="en-US" sz="2800" dirty="0"/>
              <a:t>	</a:t>
            </a:r>
            <a:r>
              <a:rPr lang="en-US" sz="2800" u="sng" dirty="0"/>
              <a:t>6 measures</a:t>
            </a:r>
            <a:r>
              <a:rPr lang="en-US" sz="2800" dirty="0"/>
              <a:t> = man’s labor – telling Naomi that her work is complete, Boaz will do the rest...</a:t>
            </a:r>
          </a:p>
          <a:p>
            <a:r>
              <a:rPr lang="en-US" sz="2800" dirty="0"/>
              <a:t>	</a:t>
            </a:r>
            <a:r>
              <a:rPr lang="en-US" sz="2800" u="sng" dirty="0"/>
              <a:t>barley</a:t>
            </a:r>
            <a:r>
              <a:rPr lang="en-US" sz="2800" dirty="0"/>
              <a:t> – not wheat – Lev 23 barley is used for the Feast of First Fruits – I Cor 15 = the resurrection</a:t>
            </a:r>
          </a:p>
        </p:txBody>
      </p:sp>
      <p:sp>
        <p:nvSpPr>
          <p:cNvPr id="6" name="TextBox 5">
            <a:extLst>
              <a:ext uri="{FF2B5EF4-FFF2-40B4-BE49-F238E27FC236}">
                <a16:creationId xmlns:a16="http://schemas.microsoft.com/office/drawing/2014/main" id="{268924D4-A82A-08E0-FF12-DF2439D9F34D}"/>
              </a:ext>
            </a:extLst>
          </p:cNvPr>
          <p:cNvSpPr txBox="1"/>
          <p:nvPr/>
        </p:nvSpPr>
        <p:spPr>
          <a:xfrm rot="605785">
            <a:off x="442330" y="893004"/>
            <a:ext cx="1288499" cy="461665"/>
          </a:xfrm>
          <a:prstGeom prst="rect">
            <a:avLst/>
          </a:prstGeom>
          <a:noFill/>
        </p:spPr>
        <p:txBody>
          <a:bodyPr wrap="square" rtlCol="0">
            <a:spAutoFit/>
          </a:bodyPr>
          <a:lstStyle/>
          <a:p>
            <a:r>
              <a:rPr lang="en-US" sz="2400" dirty="0">
                <a:solidFill>
                  <a:schemeClr val="bg1"/>
                </a:solidFill>
              </a:rPr>
              <a:t>wheat</a:t>
            </a:r>
          </a:p>
        </p:txBody>
      </p:sp>
      <p:sp>
        <p:nvSpPr>
          <p:cNvPr id="7" name="TextBox 6">
            <a:extLst>
              <a:ext uri="{FF2B5EF4-FFF2-40B4-BE49-F238E27FC236}">
                <a16:creationId xmlns:a16="http://schemas.microsoft.com/office/drawing/2014/main" id="{AF73C1B8-6C84-41CE-7DFD-98F255445D48}"/>
              </a:ext>
            </a:extLst>
          </p:cNvPr>
          <p:cNvSpPr txBox="1"/>
          <p:nvPr/>
        </p:nvSpPr>
        <p:spPr>
          <a:xfrm rot="664625">
            <a:off x="2541264" y="307362"/>
            <a:ext cx="404948" cy="2031325"/>
          </a:xfrm>
          <a:prstGeom prst="rect">
            <a:avLst/>
          </a:prstGeom>
          <a:noFill/>
        </p:spPr>
        <p:txBody>
          <a:bodyPr wrap="square" rtlCol="0">
            <a:spAutoFit/>
          </a:bodyPr>
          <a:lstStyle/>
          <a:p>
            <a:r>
              <a:rPr lang="en-US" dirty="0">
                <a:solidFill>
                  <a:schemeClr val="bg1"/>
                </a:solidFill>
              </a:rPr>
              <a:t>B</a:t>
            </a:r>
          </a:p>
          <a:p>
            <a:r>
              <a:rPr lang="en-US" dirty="0">
                <a:solidFill>
                  <a:schemeClr val="bg1"/>
                </a:solidFill>
              </a:rPr>
              <a:t>A</a:t>
            </a:r>
          </a:p>
          <a:p>
            <a:r>
              <a:rPr lang="en-US" dirty="0">
                <a:solidFill>
                  <a:schemeClr val="bg1"/>
                </a:solidFill>
              </a:rPr>
              <a:t>R</a:t>
            </a:r>
          </a:p>
          <a:p>
            <a:r>
              <a:rPr lang="en-US" dirty="0">
                <a:solidFill>
                  <a:schemeClr val="bg1"/>
                </a:solidFill>
              </a:rPr>
              <a:t>L</a:t>
            </a:r>
          </a:p>
          <a:p>
            <a:r>
              <a:rPr lang="en-US" dirty="0">
                <a:solidFill>
                  <a:schemeClr val="bg1"/>
                </a:solidFill>
              </a:rPr>
              <a:t>E</a:t>
            </a:r>
          </a:p>
          <a:p>
            <a:r>
              <a:rPr lang="en-US" dirty="0">
                <a:solidFill>
                  <a:schemeClr val="bg1"/>
                </a:solidFill>
              </a:rPr>
              <a:t>Y</a:t>
            </a:r>
          </a:p>
          <a:p>
            <a:endParaRPr lang="en-US" dirty="0">
              <a:solidFill>
                <a:schemeClr val="bg1"/>
              </a:solidFill>
            </a:endParaRPr>
          </a:p>
        </p:txBody>
      </p:sp>
    </p:spTree>
    <p:extLst>
      <p:ext uri="{BB962C8B-B14F-4D97-AF65-F5344CB8AC3E}">
        <p14:creationId xmlns:p14="http://schemas.microsoft.com/office/powerpoint/2010/main" val="30208236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 name="Rectangle 16">
            <a:extLst>
              <a:ext uri="{FF2B5EF4-FFF2-40B4-BE49-F238E27FC236}">
                <a16:creationId xmlns:a16="http://schemas.microsoft.com/office/drawing/2014/main" id="{B86EEAC6-011F-4499-ACFF-2FDC742DB06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758952"/>
            <a:ext cx="3443590" cy="5330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 name="Rectangle 18">
            <a:extLst>
              <a:ext uri="{FF2B5EF4-FFF2-40B4-BE49-F238E27FC236}">
                <a16:creationId xmlns:a16="http://schemas.microsoft.com/office/drawing/2014/main" id="{6970F14D-B6E6-40EA-96B4-4E18D0CF9D8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815864" y="758952"/>
            <a:ext cx="384048"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1" name="Rectangle 20">
            <a:extLst>
              <a:ext uri="{FF2B5EF4-FFF2-40B4-BE49-F238E27FC236}">
                <a16:creationId xmlns:a16="http://schemas.microsoft.com/office/drawing/2014/main" id="{13577A01-3DD8-4E33-BEE1-3065F7E6FB2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59599"/>
            <a:ext cx="7052486"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7" name="Title 6">
            <a:extLst>
              <a:ext uri="{FF2B5EF4-FFF2-40B4-BE49-F238E27FC236}">
                <a16:creationId xmlns:a16="http://schemas.microsoft.com/office/drawing/2014/main" id="{F3EB9454-DF1D-8927-FA17-F274945D9826}"/>
              </a:ext>
            </a:extLst>
          </p:cNvPr>
          <p:cNvSpPr>
            <a:spLocks noGrp="1"/>
          </p:cNvSpPr>
          <p:nvPr>
            <p:ph type="title"/>
          </p:nvPr>
        </p:nvSpPr>
        <p:spPr>
          <a:xfrm>
            <a:off x="117567" y="1246307"/>
            <a:ext cx="6934920" cy="4671167"/>
          </a:xfrm>
        </p:spPr>
        <p:txBody>
          <a:bodyPr vert="horz" lIns="91440" tIns="45720" rIns="91440" bIns="45720" rtlCol="0" anchor="t">
            <a:normAutofit fontScale="90000"/>
          </a:bodyPr>
          <a:lstStyle/>
          <a:p>
            <a:r>
              <a:rPr lang="en-US" sz="3600" dirty="0">
                <a:solidFill>
                  <a:schemeClr val="tx1"/>
                </a:solidFill>
              </a:rPr>
              <a:t>V16-17  Ruth tells Naomi everything, Boaz gave Ruth the barley as a sign for Naomi to ‘rest’... He sent Ruth with the barley so Naomi would not be empty handed...The Lord heard Naomi’s prayers.</a:t>
            </a:r>
            <a:br>
              <a:rPr lang="en-US" sz="3600" dirty="0">
                <a:solidFill>
                  <a:schemeClr val="tx1"/>
                </a:solidFill>
              </a:rPr>
            </a:br>
            <a:br>
              <a:rPr lang="en-US" sz="3600" dirty="0">
                <a:solidFill>
                  <a:schemeClr val="tx1"/>
                </a:solidFill>
              </a:rPr>
            </a:br>
            <a:r>
              <a:rPr lang="en-US" sz="3600" dirty="0">
                <a:solidFill>
                  <a:schemeClr val="tx1"/>
                </a:solidFill>
              </a:rPr>
              <a:t>V18 Naomi said, “Wait...until you find out what happens. </a:t>
            </a:r>
            <a:r>
              <a:rPr lang="en-US" sz="3600" u="sng" dirty="0">
                <a:solidFill>
                  <a:schemeClr val="tx1"/>
                </a:solidFill>
              </a:rPr>
              <a:t>For this man (Boaz) will not rest until the matter is settled today</a:t>
            </a:r>
            <a:r>
              <a:rPr lang="en-US" sz="3600" dirty="0">
                <a:solidFill>
                  <a:schemeClr val="tx1"/>
                </a:solidFill>
              </a:rPr>
              <a:t>.”</a:t>
            </a:r>
            <a:br>
              <a:rPr lang="en-US" sz="2800" dirty="0">
                <a:solidFill>
                  <a:schemeClr val="tx1"/>
                </a:solidFill>
              </a:rPr>
            </a:br>
            <a:br>
              <a:rPr lang="en-US" sz="2800" dirty="0">
                <a:solidFill>
                  <a:schemeClr val="tx1"/>
                </a:solidFill>
              </a:rPr>
            </a:br>
            <a:endParaRPr lang="en-US" sz="2800" dirty="0">
              <a:solidFill>
                <a:schemeClr val="tx1"/>
              </a:solidFill>
            </a:endParaRPr>
          </a:p>
        </p:txBody>
      </p:sp>
      <p:pic>
        <p:nvPicPr>
          <p:cNvPr id="10" name="Content Placeholder 9" descr="A person in a blue dress&#10;&#10;AI-generated content may be incorrect.">
            <a:extLst>
              <a:ext uri="{FF2B5EF4-FFF2-40B4-BE49-F238E27FC236}">
                <a16:creationId xmlns:a16="http://schemas.microsoft.com/office/drawing/2014/main" id="{CDED7E8E-DCA5-5058-F1A3-0778D2733073}"/>
              </a:ext>
            </a:extLst>
          </p:cNvPr>
          <p:cNvPicPr>
            <a:picLocks noChangeAspect="1"/>
          </p:cNvPicPr>
          <p:nvPr/>
        </p:nvPicPr>
        <p:blipFill>
          <a:blip r:embed="rId2"/>
          <a:srcRect l="394" r="20740" b="-1"/>
          <a:stretch>
            <a:fillRect/>
          </a:stretch>
        </p:blipFill>
        <p:spPr>
          <a:xfrm>
            <a:off x="7545032" y="759599"/>
            <a:ext cx="3778286" cy="5330650"/>
          </a:xfrm>
          <a:prstGeom prst="rect">
            <a:avLst/>
          </a:prstGeom>
        </p:spPr>
      </p:pic>
    </p:spTree>
    <p:extLst>
      <p:ext uri="{BB962C8B-B14F-4D97-AF65-F5344CB8AC3E}">
        <p14:creationId xmlns:p14="http://schemas.microsoft.com/office/powerpoint/2010/main" val="5368153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E33D52CA-5671-C32F-B443-932CC37B371B}"/>
              </a:ext>
            </a:extLst>
          </p:cNvPr>
          <p:cNvSpPr>
            <a:spLocks noGrp="1"/>
          </p:cNvSpPr>
          <p:nvPr>
            <p:ph type="ctrTitle"/>
          </p:nvPr>
        </p:nvSpPr>
        <p:spPr>
          <a:xfrm>
            <a:off x="978408" y="919625"/>
            <a:ext cx="7315200" cy="5063164"/>
          </a:xfrm>
        </p:spPr>
        <p:txBody>
          <a:bodyPr anchor="t">
            <a:normAutofit/>
          </a:bodyPr>
          <a:lstStyle/>
          <a:p>
            <a:r>
              <a:rPr lang="en-US" sz="3200" dirty="0">
                <a:solidFill>
                  <a:schemeClr val="tx1"/>
                </a:solidFill>
              </a:rPr>
              <a:t>Who is your Kinsman Redeemer?</a:t>
            </a:r>
            <a:br>
              <a:rPr lang="en-US" sz="3200" dirty="0">
                <a:solidFill>
                  <a:schemeClr val="tx1"/>
                </a:solidFill>
              </a:rPr>
            </a:br>
            <a:br>
              <a:rPr lang="en-US" sz="3200" dirty="0">
                <a:solidFill>
                  <a:schemeClr val="tx1"/>
                </a:solidFill>
              </a:rPr>
            </a:br>
            <a:r>
              <a:rPr lang="en-US" sz="3200" dirty="0">
                <a:solidFill>
                  <a:schemeClr val="tx1"/>
                </a:solidFill>
              </a:rPr>
              <a:t>He offered Himself for us as our barley sin offering...</a:t>
            </a:r>
            <a:br>
              <a:rPr lang="en-US" sz="3200" dirty="0">
                <a:solidFill>
                  <a:schemeClr val="tx1"/>
                </a:solidFill>
              </a:rPr>
            </a:br>
            <a:br>
              <a:rPr lang="en-US" sz="3200" dirty="0">
                <a:solidFill>
                  <a:schemeClr val="tx1"/>
                </a:solidFill>
              </a:rPr>
            </a:br>
            <a:r>
              <a:rPr lang="en-US" sz="3200" dirty="0">
                <a:solidFill>
                  <a:schemeClr val="tx1"/>
                </a:solidFill>
              </a:rPr>
              <a:t>The rose from the dead, I Cor 15, as the First Fruit of the Resurrection...</a:t>
            </a:r>
            <a:br>
              <a:rPr lang="en-US" sz="3200" dirty="0">
                <a:solidFill>
                  <a:schemeClr val="tx1"/>
                </a:solidFill>
              </a:rPr>
            </a:br>
            <a:br>
              <a:rPr lang="en-US" sz="3200" dirty="0">
                <a:solidFill>
                  <a:schemeClr val="tx1"/>
                </a:solidFill>
              </a:rPr>
            </a:br>
            <a:r>
              <a:rPr lang="en-US" sz="3200" dirty="0">
                <a:solidFill>
                  <a:schemeClr val="tx1"/>
                </a:solidFill>
              </a:rPr>
              <a:t>He will not rest until the fullness of our salvation is completed – when we, too, will be resurrected and live with Him eternally!</a:t>
            </a:r>
          </a:p>
        </p:txBody>
      </p:sp>
    </p:spTree>
    <p:extLst>
      <p:ext uri="{BB962C8B-B14F-4D97-AF65-F5344CB8AC3E}">
        <p14:creationId xmlns:p14="http://schemas.microsoft.com/office/powerpoint/2010/main" val="4026550754"/>
      </p:ext>
    </p:extLst>
  </p:cSld>
  <p:clrMapOvr>
    <a:masterClrMapping/>
  </p:clrMapOvr>
</p:sld>
</file>

<file path=ppt/theme/theme1.xml><?xml version="1.0" encoding="utf-8"?>
<a:theme xmlns:a="http://schemas.openxmlformats.org/drawingml/2006/main" name="Frame">
  <a:themeElements>
    <a:clrScheme name="Frame">
      <a:dk1>
        <a:srgbClr val="000000"/>
      </a:dk1>
      <a:lt1>
        <a:srgbClr val="FFFFFF"/>
      </a:lt1>
      <a:dk2>
        <a:srgbClr val="545454"/>
      </a:dk2>
      <a:lt2>
        <a:srgbClr val="BFBFBF"/>
      </a:lt2>
      <a:accent1>
        <a:srgbClr val="40BAD2"/>
      </a:accent1>
      <a:accent2>
        <a:srgbClr val="FAB900"/>
      </a:accent2>
      <a:accent3>
        <a:srgbClr val="90BB23"/>
      </a:accent3>
      <a:accent4>
        <a:srgbClr val="EE7008"/>
      </a:accent4>
      <a:accent5>
        <a:srgbClr val="1AB39F"/>
      </a:accent5>
      <a:accent6>
        <a:srgbClr val="D5393D"/>
      </a:accent6>
      <a:hlink>
        <a:srgbClr val="90BB23"/>
      </a:hlink>
      <a:folHlink>
        <a:srgbClr val="EE7008"/>
      </a:folHlink>
    </a:clrScheme>
    <a:fontScheme name="Frame">
      <a:maj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Frame">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20000"/>
                <a:lumMod val="102000"/>
              </a:schemeClr>
            </a:gs>
            <a:gs pos="48000">
              <a:schemeClr val="phClr">
                <a:tint val="98000"/>
                <a:shade val="90000"/>
                <a:satMod val="110000"/>
                <a:lumMod val="103000"/>
              </a:schemeClr>
            </a:gs>
            <a:gs pos="100000">
              <a:schemeClr val="phClr">
                <a:tint val="98000"/>
                <a:shade val="8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Frame" id="{F226E7A2-7162-461C-9490-D27D9DC04E43}" vid="{629A0216-3BBD-45C0-B63F-2683BEA18F60}"/>
    </a:ext>
  </a:extLst>
</a:theme>
</file>

<file path=docProps/app.xml><?xml version="1.0" encoding="utf-8"?>
<Properties xmlns="http://schemas.openxmlformats.org/officeDocument/2006/extended-properties" xmlns:vt="http://schemas.openxmlformats.org/officeDocument/2006/docPropsVTypes">
  <Template>Frame</Template>
  <TotalTime>1494</TotalTime>
  <Words>845</Words>
  <Application>Microsoft Macintosh PowerPoint</Application>
  <PresentationFormat>Widescreen</PresentationFormat>
  <Paragraphs>41</Paragraphs>
  <Slides>7</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7</vt:i4>
      </vt:variant>
    </vt:vector>
  </HeadingPairs>
  <TitlesOfParts>
    <vt:vector size="10" baseType="lpstr">
      <vt:lpstr>Corbel</vt:lpstr>
      <vt:lpstr>Wingdings 2</vt:lpstr>
      <vt:lpstr>Frame</vt:lpstr>
      <vt:lpstr>“He (our Kinsman Redeemer) will not rest...”</vt:lpstr>
      <vt:lpstr>Chapt. 1: “Life is not fair” – God is working even when we don’t understand   Chapt. 2: Jehovah Jireh: Our God provides – He is the same yesterday, today, and forever</vt:lpstr>
      <vt:lpstr>Jewish Encyclopedia (M. Jastrow, B. Eerdmans, and L. Ginzberg):   Boaz was 80+ years old and Ruth was in her late 30’s – early 40’s. In their research, they state that Boaz died a few days or the day after their wedding night.</vt:lpstr>
      <vt:lpstr>PowerPoint Presentation</vt:lpstr>
      <vt:lpstr>    Wheat – no “hair” Barley – seorah = hair...a symbol of awareness of sin. Lev 23 uses a ‘hairy goat’ as the sin offering &amp; barley in the Feasts of First Fruits. I Cor 15, Paul says that Jesus’ sacrifice satisfied the First Fruits Feast through His resurrection</vt:lpstr>
      <vt:lpstr>V16-17  Ruth tells Naomi everything, Boaz gave Ruth the barley as a sign for Naomi to ‘rest’... He sent Ruth with the barley so Naomi would not be empty handed...The Lord heard Naomi’s prayers.  V18 Naomi said, “Wait...until you find out what happens. For this man (Boaz) will not rest until the matter is settled today.”  </vt:lpstr>
      <vt:lpstr>Who is your Kinsman Redeemer?  He offered Himself for us as our barley sin offering...  The rose from the dead, I Cor 15, as the First Fruit of the Resurrection...  He will not rest until the fullness of our salvation is completed – when we, too, will be resurrected and live with Him eternally!</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JoAnn Smith</dc:creator>
  <cp:lastModifiedBy>JoAnn Smith</cp:lastModifiedBy>
  <cp:revision>2</cp:revision>
  <dcterms:created xsi:type="dcterms:W3CDTF">2026-01-23T19:06:17Z</dcterms:created>
  <dcterms:modified xsi:type="dcterms:W3CDTF">2026-01-24T20:00:48Z</dcterms:modified>
</cp:coreProperties>
</file>