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451"/>
    <p:restoredTop sz="94628"/>
  </p:normalViewPr>
  <p:slideViewPr>
    <p:cSldViewPr snapToGrid="0">
      <p:cViewPr varScale="1">
        <p:scale>
          <a:sx n="96" d="100"/>
          <a:sy n="96" d="100"/>
        </p:scale>
        <p:origin x="168"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a:pPr/>
              <a:t>1/30/26</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1/30/26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a:t>1/30/26</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1/30/26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a:t>1/30/26</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a:t>1/30/26</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a:t>1/30/26</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a:t>1/30/26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a:t>1/30/26</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a:t>1/30/26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a:t>1/30/26</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a:pPr/>
              <a:t>1/30/26</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5FBEB-5266-B555-0EF6-D88789A722F9}"/>
              </a:ext>
            </a:extLst>
          </p:cNvPr>
          <p:cNvSpPr>
            <a:spLocks noGrp="1"/>
          </p:cNvSpPr>
          <p:nvPr>
            <p:ph type="ctrTitle"/>
          </p:nvPr>
        </p:nvSpPr>
        <p:spPr>
          <a:xfrm>
            <a:off x="1759237" y="1223453"/>
            <a:ext cx="8679915" cy="628507"/>
          </a:xfrm>
        </p:spPr>
        <p:txBody>
          <a:bodyPr>
            <a:noAutofit/>
          </a:bodyPr>
          <a:lstStyle/>
          <a:p>
            <a:pPr algn="l"/>
            <a:r>
              <a:rPr lang="en-US" sz="3600" dirty="0"/>
              <a:t>Ruth 4</a:t>
            </a:r>
          </a:p>
        </p:txBody>
      </p:sp>
      <p:sp>
        <p:nvSpPr>
          <p:cNvPr id="3" name="Subtitle 2">
            <a:extLst>
              <a:ext uri="{FF2B5EF4-FFF2-40B4-BE49-F238E27FC236}">
                <a16:creationId xmlns:a16="http://schemas.microsoft.com/office/drawing/2014/main" id="{F5876E52-888B-085E-7EAE-533076FDC84F}"/>
              </a:ext>
            </a:extLst>
          </p:cNvPr>
          <p:cNvSpPr>
            <a:spLocks noGrp="1"/>
          </p:cNvSpPr>
          <p:nvPr>
            <p:ph type="subTitle" idx="1"/>
          </p:nvPr>
        </p:nvSpPr>
        <p:spPr>
          <a:xfrm>
            <a:off x="1759237" y="2050870"/>
            <a:ext cx="8673427" cy="3177984"/>
          </a:xfrm>
        </p:spPr>
        <p:txBody>
          <a:bodyPr anchor="ctr">
            <a:normAutofit/>
          </a:bodyPr>
          <a:lstStyle/>
          <a:p>
            <a:r>
              <a:rPr lang="en-US" sz="4000" dirty="0"/>
              <a:t>“It is settled!” (4: 11- 12)</a:t>
            </a:r>
          </a:p>
          <a:p>
            <a:r>
              <a:rPr lang="en-US" sz="4000" dirty="0"/>
              <a:t>“It is finished!” (John 19:30)</a:t>
            </a:r>
          </a:p>
        </p:txBody>
      </p:sp>
    </p:spTree>
    <p:extLst>
      <p:ext uri="{BB962C8B-B14F-4D97-AF65-F5344CB8AC3E}">
        <p14:creationId xmlns:p14="http://schemas.microsoft.com/office/powerpoint/2010/main" val="648281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2DAE3342-9DFC-49D4-B09C-25E31076931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10" name="Freeform 5">
              <a:extLst>
                <a:ext uri="{FF2B5EF4-FFF2-40B4-BE49-F238E27FC236}">
                  <a16:creationId xmlns:a16="http://schemas.microsoft.com/office/drawing/2014/main" id="{E49E0D20-8423-4612-99A5-14AEF8F6BB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1" name="Freeform 6">
              <a:extLst>
                <a:ext uri="{FF2B5EF4-FFF2-40B4-BE49-F238E27FC236}">
                  <a16:creationId xmlns:a16="http://schemas.microsoft.com/office/drawing/2014/main" id="{57C2C108-5A30-48CA-9203-56747AEB7B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7">
              <a:extLst>
                <a:ext uri="{FF2B5EF4-FFF2-40B4-BE49-F238E27FC236}">
                  <a16:creationId xmlns:a16="http://schemas.microsoft.com/office/drawing/2014/main" id="{1A343912-2EFC-408E-A862-5C9BF108DC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3" name="Freeform 8">
              <a:extLst>
                <a:ext uri="{FF2B5EF4-FFF2-40B4-BE49-F238E27FC236}">
                  <a16:creationId xmlns:a16="http://schemas.microsoft.com/office/drawing/2014/main" id="{AA50D1CF-9DAE-4CF6-B829-E66CEE9D5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4" name="Freeform 9">
              <a:extLst>
                <a:ext uri="{FF2B5EF4-FFF2-40B4-BE49-F238E27FC236}">
                  <a16:creationId xmlns:a16="http://schemas.microsoft.com/office/drawing/2014/main" id="{FE5799A4-0568-433E-BF41-752CF516AC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5" name="Freeform 10">
              <a:extLst>
                <a:ext uri="{FF2B5EF4-FFF2-40B4-BE49-F238E27FC236}">
                  <a16:creationId xmlns:a16="http://schemas.microsoft.com/office/drawing/2014/main" id="{CDBB86ED-F16F-4C28-BDD5-72D771176F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6" name="Freeform 11">
              <a:extLst>
                <a:ext uri="{FF2B5EF4-FFF2-40B4-BE49-F238E27FC236}">
                  <a16:creationId xmlns:a16="http://schemas.microsoft.com/office/drawing/2014/main" id="{3347939E-8B76-4CFC-B2EC-63A7E22783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7" name="Freeform 12">
              <a:extLst>
                <a:ext uri="{FF2B5EF4-FFF2-40B4-BE49-F238E27FC236}">
                  <a16:creationId xmlns:a16="http://schemas.microsoft.com/office/drawing/2014/main" id="{FA1DD132-02E4-4CD3-B496-BFF924558A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8" name="Freeform 13">
              <a:extLst>
                <a:ext uri="{FF2B5EF4-FFF2-40B4-BE49-F238E27FC236}">
                  <a16:creationId xmlns:a16="http://schemas.microsoft.com/office/drawing/2014/main" id="{710BDA52-A7D7-4E4E-9F36-EC8F983EAF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9" name="Freeform 14">
              <a:extLst>
                <a:ext uri="{FF2B5EF4-FFF2-40B4-BE49-F238E27FC236}">
                  <a16:creationId xmlns:a16="http://schemas.microsoft.com/office/drawing/2014/main" id="{B1BDF852-319F-42B8-9A50-7C9A9387CD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0" name="Freeform 15">
              <a:extLst>
                <a:ext uri="{FF2B5EF4-FFF2-40B4-BE49-F238E27FC236}">
                  <a16:creationId xmlns:a16="http://schemas.microsoft.com/office/drawing/2014/main" id="{3AACE376-C01E-4F1F-91B7-39D0274BFE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 name="Freeform 16">
              <a:extLst>
                <a:ext uri="{FF2B5EF4-FFF2-40B4-BE49-F238E27FC236}">
                  <a16:creationId xmlns:a16="http://schemas.microsoft.com/office/drawing/2014/main" id="{7F612F4C-050E-459D-9771-ED088374A5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2" name="Freeform 17">
              <a:extLst>
                <a:ext uri="{FF2B5EF4-FFF2-40B4-BE49-F238E27FC236}">
                  <a16:creationId xmlns:a16="http://schemas.microsoft.com/office/drawing/2014/main" id="{94E4211B-3E41-4905-8F4E-76811B9E57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3" name="Freeform 18">
              <a:extLst>
                <a:ext uri="{FF2B5EF4-FFF2-40B4-BE49-F238E27FC236}">
                  <a16:creationId xmlns:a16="http://schemas.microsoft.com/office/drawing/2014/main" id="{6AEC87EE-0CB8-43DE-8FEB-4586A92E80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4" name="Freeform 19">
              <a:extLst>
                <a:ext uri="{FF2B5EF4-FFF2-40B4-BE49-F238E27FC236}">
                  <a16:creationId xmlns:a16="http://schemas.microsoft.com/office/drawing/2014/main" id="{277C1C5D-7BDC-47E4-8B81-C3C4AE949B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5" name="Freeform 20">
              <a:extLst>
                <a:ext uri="{FF2B5EF4-FFF2-40B4-BE49-F238E27FC236}">
                  <a16:creationId xmlns:a16="http://schemas.microsoft.com/office/drawing/2014/main" id="{7A2A6EF8-9768-4478-9CD3-DFA547CEFC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6" name="Freeform 21">
              <a:extLst>
                <a:ext uri="{FF2B5EF4-FFF2-40B4-BE49-F238E27FC236}">
                  <a16:creationId xmlns:a16="http://schemas.microsoft.com/office/drawing/2014/main" id="{1FD9091C-E8FA-4ADA-937F-A74426ED1B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7" name="Freeform 22">
              <a:extLst>
                <a:ext uri="{FF2B5EF4-FFF2-40B4-BE49-F238E27FC236}">
                  <a16:creationId xmlns:a16="http://schemas.microsoft.com/office/drawing/2014/main" id="{B69923E7-63C4-47CE-956E-09D384D4FE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8" name="Freeform 23">
              <a:extLst>
                <a:ext uri="{FF2B5EF4-FFF2-40B4-BE49-F238E27FC236}">
                  <a16:creationId xmlns:a16="http://schemas.microsoft.com/office/drawing/2014/main" id="{A2576784-872E-494C-A041-0E346226B7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grpSp>
      <p:grpSp>
        <p:nvGrpSpPr>
          <p:cNvPr id="30" name="Group 29">
            <a:extLst>
              <a:ext uri="{FF2B5EF4-FFF2-40B4-BE49-F238E27FC236}">
                <a16:creationId xmlns:a16="http://schemas.microsoft.com/office/drawing/2014/main" id="{B54F73D8-62C2-4127-9D19-01219BBB99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669293" y="1186483"/>
            <a:ext cx="8848345" cy="4477933"/>
            <a:chOff x="1669293" y="1186483"/>
            <a:chExt cx="8848345" cy="4477933"/>
          </a:xfrm>
        </p:grpSpPr>
        <p:sp>
          <p:nvSpPr>
            <p:cNvPr id="31" name="Rectangle 30">
              <a:extLst>
                <a:ext uri="{FF2B5EF4-FFF2-40B4-BE49-F238E27FC236}">
                  <a16:creationId xmlns:a16="http://schemas.microsoft.com/office/drawing/2014/main" id="{CFD8CA02-9BE5-4B82-8129-6EF6184024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2" name="Isosceles Triangle 31">
              <a:extLst>
                <a:ext uri="{FF2B5EF4-FFF2-40B4-BE49-F238E27FC236}">
                  <a16:creationId xmlns:a16="http://schemas.microsoft.com/office/drawing/2014/main" id="{01515E68-030C-4313-B300-35253163D3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3" name="Rectangle 32">
              <a:extLst>
                <a:ext uri="{FF2B5EF4-FFF2-40B4-BE49-F238E27FC236}">
                  <a16:creationId xmlns:a16="http://schemas.microsoft.com/office/drawing/2014/main" id="{1937725F-1DDF-4225-937E-106DBB047F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grpSp>
      <p:sp useBgFill="1">
        <p:nvSpPr>
          <p:cNvPr id="35" name="Rectangle 34">
            <a:extLst>
              <a:ext uri="{FF2B5EF4-FFF2-40B4-BE49-F238E27FC236}">
                <a16:creationId xmlns:a16="http://schemas.microsoft.com/office/drawing/2014/main" id="{FD8F1113-2E3C-46E3-B54F-B7F421EEF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Freeform 5">
            <a:extLst>
              <a:ext uri="{FF2B5EF4-FFF2-40B4-BE49-F238E27FC236}">
                <a16:creationId xmlns:a16="http://schemas.microsoft.com/office/drawing/2014/main" id="{B54A4D14-513F-4121-92D3-5CCB468962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29674" y="1290909"/>
            <a:ext cx="9702800" cy="5573512"/>
          </a:xfrm>
          <a:custGeom>
            <a:avLst/>
            <a:gdLst>
              <a:gd name="T0" fmla="*/ 1752 w 2038"/>
              <a:gd name="T1" fmla="*/ 1169 h 1169"/>
              <a:gd name="T2" fmla="*/ 1487 w 2038"/>
              <a:gd name="T3" fmla="*/ 334 h 1169"/>
              <a:gd name="T4" fmla="*/ 860 w 2038"/>
              <a:gd name="T5" fmla="*/ 22 h 1169"/>
              <a:gd name="T6" fmla="*/ 199 w 2038"/>
              <a:gd name="T7" fmla="*/ 318 h 1169"/>
              <a:gd name="T8" fmla="*/ 399 w 2038"/>
              <a:gd name="T9" fmla="*/ 1165 h 1169"/>
            </a:gdLst>
            <a:ahLst/>
            <a:cxnLst>
              <a:cxn ang="0">
                <a:pos x="T0" y="T1"/>
              </a:cxn>
              <a:cxn ang="0">
                <a:pos x="T2" y="T3"/>
              </a:cxn>
              <a:cxn ang="0">
                <a:pos x="T4" y="T5"/>
              </a:cxn>
              <a:cxn ang="0">
                <a:pos x="T6" y="T7"/>
              </a:cxn>
              <a:cxn ang="0">
                <a:pos x="T8" y="T9"/>
              </a:cxn>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9" name="Freeform 6">
            <a:extLst>
              <a:ext uri="{FF2B5EF4-FFF2-40B4-BE49-F238E27FC236}">
                <a16:creationId xmlns:a16="http://schemas.microsoft.com/office/drawing/2014/main" id="{6C3411F1-AD17-499D-AFEF-2F300F6DF0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70451" y="2010741"/>
            <a:ext cx="7373938" cy="4848892"/>
          </a:xfrm>
          <a:custGeom>
            <a:avLst/>
            <a:gdLst>
              <a:gd name="T0" fmla="*/ 1025 w 1549"/>
              <a:gd name="T1" fmla="*/ 1016 h 1017"/>
              <a:gd name="T2" fmla="*/ 1443 w 1549"/>
              <a:gd name="T3" fmla="*/ 592 h 1017"/>
              <a:gd name="T4" fmla="*/ 782 w 1549"/>
              <a:gd name="T5" fmla="*/ 53 h 1017"/>
              <a:gd name="T6" fmla="*/ 150 w 1549"/>
              <a:gd name="T7" fmla="*/ 329 h 1017"/>
              <a:gd name="T8" fmla="*/ 477 w 1549"/>
              <a:gd name="T9" fmla="*/ 1017 h 1017"/>
            </a:gdLst>
            <a:ahLst/>
            <a:cxnLst>
              <a:cxn ang="0">
                <a:pos x="T0" y="T1"/>
              </a:cxn>
              <a:cxn ang="0">
                <a:pos x="T2" y="T3"/>
              </a:cxn>
              <a:cxn ang="0">
                <a:pos x="T4" y="T5"/>
              </a:cxn>
              <a:cxn ang="0">
                <a:pos x="T6" y="T7"/>
              </a:cxn>
              <a:cxn ang="0">
                <a:pos x="T8" y="T9"/>
              </a:cxn>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1" name="Freeform 7">
            <a:extLst>
              <a:ext uri="{FF2B5EF4-FFF2-40B4-BE49-F238E27FC236}">
                <a16:creationId xmlns:a16="http://schemas.microsoft.com/office/drawing/2014/main" id="{60BF2CBE-B1E9-4C42-89DC-C35E4E6516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51351" y="1780905"/>
            <a:ext cx="8035925" cy="5083516"/>
          </a:xfrm>
          <a:custGeom>
            <a:avLst/>
            <a:gdLst>
              <a:gd name="T0" fmla="*/ 1302 w 1688"/>
              <a:gd name="T1" fmla="*/ 1066 h 1066"/>
              <a:gd name="T2" fmla="*/ 1613 w 1688"/>
              <a:gd name="T3" fmla="*/ 850 h 1066"/>
              <a:gd name="T4" fmla="*/ 1517 w 1688"/>
              <a:gd name="T5" fmla="*/ 471 h 1066"/>
              <a:gd name="T6" fmla="*/ 798 w 1688"/>
              <a:gd name="T7" fmla="*/ 28 h 1066"/>
              <a:gd name="T8" fmla="*/ 181 w 1688"/>
              <a:gd name="T9" fmla="*/ 333 h 1066"/>
              <a:gd name="T10" fmla="*/ 420 w 1688"/>
              <a:gd name="T11" fmla="*/ 1066 h 1066"/>
            </a:gdLst>
            <a:ahLst/>
            <a:cxnLst>
              <a:cxn ang="0">
                <a:pos x="T0" y="T1"/>
              </a:cxn>
              <a:cxn ang="0">
                <a:pos x="T2" y="T3"/>
              </a:cxn>
              <a:cxn ang="0">
                <a:pos x="T4" y="T5"/>
              </a:cxn>
              <a:cxn ang="0">
                <a:pos x="T6" y="T7"/>
              </a:cxn>
              <a:cxn ang="0">
                <a:pos x="T8" y="T9"/>
              </a:cxn>
              <a:cxn ang="0">
                <a:pos x="T10" y="T11"/>
              </a:cxn>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3" name="Freeform 8">
            <a:extLst>
              <a:ext uri="{FF2B5EF4-FFF2-40B4-BE49-F238E27FC236}">
                <a16:creationId xmlns:a16="http://schemas.microsoft.com/office/drawing/2014/main" id="{72C95A87-DCDB-41C4-B774-744B3ECBE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61" y="542347"/>
            <a:ext cx="10334625" cy="6322075"/>
          </a:xfrm>
          <a:custGeom>
            <a:avLst/>
            <a:gdLst>
              <a:gd name="T0" fmla="*/ 1873 w 2171"/>
              <a:gd name="T1" fmla="*/ 1326 h 1326"/>
              <a:gd name="T2" fmla="*/ 1609 w 2171"/>
              <a:gd name="T3" fmla="*/ 473 h 1326"/>
              <a:gd name="T4" fmla="*/ 880 w 2171"/>
              <a:gd name="T5" fmla="*/ 63 h 1326"/>
              <a:gd name="T6" fmla="*/ 0 w 2171"/>
              <a:gd name="T7" fmla="*/ 423 h 1326"/>
            </a:gdLst>
            <a:ahLst/>
            <a:cxnLst>
              <a:cxn ang="0">
                <a:pos x="T0" y="T1"/>
              </a:cxn>
              <a:cxn ang="0">
                <a:pos x="T2" y="T3"/>
              </a:cxn>
              <a:cxn ang="0">
                <a:pos x="T4" y="T5"/>
              </a:cxn>
              <a:cxn ang="0">
                <a:pos x="T6" y="T7"/>
              </a:cxn>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5" name="Freeform 9">
            <a:extLst>
              <a:ext uri="{FF2B5EF4-FFF2-40B4-BE49-F238E27FC236}">
                <a16:creationId xmlns:a16="http://schemas.microsoft.com/office/drawing/2014/main" id="{BCB97515-32FF-43A6-A51C-B140193ABB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701" y="6178751"/>
            <a:ext cx="504825" cy="681527"/>
          </a:xfrm>
          <a:custGeom>
            <a:avLst/>
            <a:gdLst>
              <a:gd name="T0" fmla="*/ 0 w 106"/>
              <a:gd name="T1" fmla="*/ 0 h 143"/>
              <a:gd name="T2" fmla="*/ 106 w 106"/>
              <a:gd name="T3" fmla="*/ 143 h 143"/>
            </a:gdLst>
            <a:ahLst/>
            <a:cxnLst>
              <a:cxn ang="0">
                <a:pos x="T0" y="T1"/>
              </a:cxn>
              <a:cxn ang="0">
                <a:pos x="T2" y="T3"/>
              </a:cxn>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7" name="Freeform 10">
            <a:extLst>
              <a:ext uri="{FF2B5EF4-FFF2-40B4-BE49-F238E27FC236}">
                <a16:creationId xmlns:a16="http://schemas.microsoft.com/office/drawing/2014/main" id="{9C6379D3-7045-4B76-9409-6D23D753D0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61" y="-59376"/>
            <a:ext cx="11091863" cy="6923796"/>
          </a:xfrm>
          <a:custGeom>
            <a:avLst/>
            <a:gdLst>
              <a:gd name="T0" fmla="*/ 2046 w 2330"/>
              <a:gd name="T1" fmla="*/ 1452 h 1452"/>
              <a:gd name="T2" fmla="*/ 1813 w 2330"/>
              <a:gd name="T3" fmla="*/ 601 h 1452"/>
              <a:gd name="T4" fmla="*/ 956 w 2330"/>
              <a:gd name="T5" fmla="*/ 97 h 1452"/>
              <a:gd name="T6" fmla="*/ 0 w 2330"/>
              <a:gd name="T7" fmla="*/ 366 h 1452"/>
            </a:gdLst>
            <a:ahLst/>
            <a:cxnLst>
              <a:cxn ang="0">
                <a:pos x="T0" y="T1"/>
              </a:cxn>
              <a:cxn ang="0">
                <a:pos x="T2" y="T3"/>
              </a:cxn>
              <a:cxn ang="0">
                <a:pos x="T4" y="T5"/>
              </a:cxn>
              <a:cxn ang="0">
                <a:pos x="T6" y="T7"/>
              </a:cxn>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9" name="Freeform 12">
            <a:extLst>
              <a:ext uri="{FF2B5EF4-FFF2-40B4-BE49-F238E27FC236}">
                <a16:creationId xmlns:a16="http://schemas.microsoft.com/office/drawing/2014/main" id="{61B1C1DE-4201-4989-BE65-41ADC24725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61" y="-1916"/>
            <a:ext cx="1057275" cy="614491"/>
          </a:xfrm>
          <a:custGeom>
            <a:avLst/>
            <a:gdLst>
              <a:gd name="T0" fmla="*/ 222 w 222"/>
              <a:gd name="T1" fmla="*/ 0 h 129"/>
              <a:gd name="T2" fmla="*/ 0 w 222"/>
              <a:gd name="T3" fmla="*/ 129 h 129"/>
            </a:gdLst>
            <a:ahLst/>
            <a:cxnLst>
              <a:cxn ang="0">
                <a:pos x="T0" y="T1"/>
              </a:cxn>
              <a:cxn ang="0">
                <a:pos x="T2" y="T3"/>
              </a:cxn>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51" name="Freeform 14">
            <a:extLst>
              <a:ext uri="{FF2B5EF4-FFF2-40B4-BE49-F238E27FC236}">
                <a16:creationId xmlns:a16="http://schemas.microsoft.com/office/drawing/2014/main" id="{806398CC-D327-4E06-838C-31119BD56F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701" y="-6705"/>
            <a:ext cx="595313" cy="352734"/>
          </a:xfrm>
          <a:custGeom>
            <a:avLst/>
            <a:gdLst>
              <a:gd name="T0" fmla="*/ 125 w 125"/>
              <a:gd name="T1" fmla="*/ 0 h 74"/>
              <a:gd name="T2" fmla="*/ 0 w 125"/>
              <a:gd name="T3" fmla="*/ 74 h 74"/>
            </a:gdLst>
            <a:ahLst/>
            <a:cxnLst>
              <a:cxn ang="0">
                <a:pos x="T0" y="T1"/>
              </a:cxn>
              <a:cxn ang="0">
                <a:pos x="T2" y="T3"/>
              </a:cxn>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53" name="Freeform 16">
            <a:extLst>
              <a:ext uri="{FF2B5EF4-FFF2-40B4-BE49-F238E27FC236}">
                <a16:creationId xmlns:a16="http://schemas.microsoft.com/office/drawing/2014/main" id="{70A741CC-E736-448A-A94E-5C8BB9711D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61" y="-1916"/>
            <a:ext cx="357188" cy="213875"/>
          </a:xfrm>
          <a:custGeom>
            <a:avLst/>
            <a:gdLst>
              <a:gd name="T0" fmla="*/ 75 w 75"/>
              <a:gd name="T1" fmla="*/ 0 h 45"/>
              <a:gd name="T2" fmla="*/ 0 w 75"/>
              <a:gd name="T3" fmla="*/ 45 h 45"/>
            </a:gdLst>
            <a:ahLst/>
            <a:cxnLst>
              <a:cxn ang="0">
                <a:pos x="T0" y="T1"/>
              </a:cxn>
              <a:cxn ang="0">
                <a:pos x="T2" y="T3"/>
              </a:cxn>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55" name="Freeform 11">
            <a:extLst>
              <a:ext uri="{FF2B5EF4-FFF2-40B4-BE49-F238E27FC236}">
                <a16:creationId xmlns:a16="http://schemas.microsoft.com/office/drawing/2014/main" id="{7C324CDD-B30F-47DD-8627-E2171D5E83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426601" y="-1916"/>
            <a:ext cx="5788025" cy="6847184"/>
          </a:xfrm>
          <a:custGeom>
            <a:avLst/>
            <a:gdLst>
              <a:gd name="T0" fmla="*/ 1094 w 1216"/>
              <a:gd name="T1" fmla="*/ 1436 h 1436"/>
              <a:gd name="T2" fmla="*/ 709 w 1216"/>
              <a:gd name="T3" fmla="*/ 551 h 1436"/>
              <a:gd name="T4" fmla="*/ 0 w 1216"/>
              <a:gd name="T5" fmla="*/ 0 h 1436"/>
            </a:gdLst>
            <a:ahLst/>
            <a:cxnLst>
              <a:cxn ang="0">
                <a:pos x="T0" y="T1"/>
              </a:cxn>
              <a:cxn ang="0">
                <a:pos x="T2" y="T3"/>
              </a:cxn>
              <a:cxn ang="0">
                <a:pos x="T4" y="T5"/>
              </a:cxn>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57" name="Freeform 21">
            <a:extLst>
              <a:ext uri="{FF2B5EF4-FFF2-40B4-BE49-F238E27FC236}">
                <a16:creationId xmlns:a16="http://schemas.microsoft.com/office/drawing/2014/main" id="{79C8D19E-E3D6-45A6-BCA2-5918A37D7A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235014" y="2872"/>
            <a:ext cx="2951163" cy="2555325"/>
          </a:xfrm>
          <a:custGeom>
            <a:avLst/>
            <a:gdLst>
              <a:gd name="T0" fmla="*/ 620 w 620"/>
              <a:gd name="T1" fmla="*/ 536 h 536"/>
              <a:gd name="T2" fmla="*/ 0 w 620"/>
              <a:gd name="T3" fmla="*/ 0 h 536"/>
            </a:gdLst>
            <a:ahLst/>
            <a:cxnLst>
              <a:cxn ang="0">
                <a:pos x="T0" y="T1"/>
              </a:cxn>
              <a:cxn ang="0">
                <a:pos x="T2" y="T3"/>
              </a:cxn>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 name="Title 1">
            <a:extLst>
              <a:ext uri="{FF2B5EF4-FFF2-40B4-BE49-F238E27FC236}">
                <a16:creationId xmlns:a16="http://schemas.microsoft.com/office/drawing/2014/main" id="{DD85F31E-04F1-455B-0D1A-300CF1467930}"/>
              </a:ext>
            </a:extLst>
          </p:cNvPr>
          <p:cNvSpPr>
            <a:spLocks noGrp="1"/>
          </p:cNvSpPr>
          <p:nvPr>
            <p:ph type="title"/>
          </p:nvPr>
        </p:nvSpPr>
        <p:spPr>
          <a:xfrm>
            <a:off x="8234889" y="105021"/>
            <a:ext cx="3519789" cy="6764188"/>
          </a:xfrm>
        </p:spPr>
        <p:txBody>
          <a:bodyPr vert="horz" lIns="228600" tIns="228600" rIns="228600" bIns="0" rtlCol="0" anchor="t">
            <a:normAutofit/>
          </a:bodyPr>
          <a:lstStyle/>
          <a:p>
            <a:pPr algn="l">
              <a:lnSpc>
                <a:spcPct val="80000"/>
              </a:lnSpc>
            </a:pPr>
            <a:r>
              <a:rPr lang="en-US" sz="2800" dirty="0">
                <a:solidFill>
                  <a:schemeClr val="tx2"/>
                </a:solidFill>
              </a:rPr>
              <a:t>V1-2 Boaz goes to the city gate</a:t>
            </a:r>
            <a:br>
              <a:rPr lang="en-US" sz="2800" dirty="0">
                <a:solidFill>
                  <a:schemeClr val="tx2"/>
                </a:solidFill>
              </a:rPr>
            </a:br>
            <a:br>
              <a:rPr lang="en-US" sz="2800" dirty="0">
                <a:solidFill>
                  <a:schemeClr val="tx2"/>
                </a:solidFill>
              </a:rPr>
            </a:br>
            <a:r>
              <a:rPr lang="en-US" sz="2800" dirty="0">
                <a:solidFill>
                  <a:schemeClr val="tx2"/>
                </a:solidFill>
              </a:rPr>
              <a:t>The family guardian goes pass &amp; Boaz calls him for a meeting</a:t>
            </a:r>
            <a:br>
              <a:rPr lang="en-US" sz="2800" dirty="0">
                <a:solidFill>
                  <a:schemeClr val="tx2"/>
                </a:solidFill>
              </a:rPr>
            </a:br>
            <a:br>
              <a:rPr lang="en-US" sz="2800" dirty="0">
                <a:solidFill>
                  <a:schemeClr val="tx2"/>
                </a:solidFill>
              </a:rPr>
            </a:br>
            <a:r>
              <a:rPr lang="en-US" sz="2800" dirty="0">
                <a:solidFill>
                  <a:schemeClr val="tx2"/>
                </a:solidFill>
              </a:rPr>
              <a:t>Boaz gathers 10 city Elders – official meeting</a:t>
            </a:r>
            <a:br>
              <a:rPr lang="en-US" sz="2800" dirty="0">
                <a:solidFill>
                  <a:schemeClr val="tx2"/>
                </a:solidFill>
              </a:rPr>
            </a:br>
            <a:br>
              <a:rPr lang="en-US" sz="2800" dirty="0">
                <a:solidFill>
                  <a:schemeClr val="tx2"/>
                </a:solidFill>
              </a:rPr>
            </a:br>
            <a:r>
              <a:rPr lang="en-US" sz="2800" dirty="0">
                <a:solidFill>
                  <a:schemeClr val="tx2"/>
                </a:solidFill>
              </a:rPr>
              <a:t>V3-5 Naomi wants to sell Elimelek’s land. Boaz suggests to the Family Guardian – buy the land, you are the closest Redeemer– if you do, so be it; if not, I will...he responds, “I will”...</a:t>
            </a:r>
          </a:p>
        </p:txBody>
      </p:sp>
      <p:sp>
        <p:nvSpPr>
          <p:cNvPr id="59" name="Freeform 22">
            <a:extLst>
              <a:ext uri="{FF2B5EF4-FFF2-40B4-BE49-F238E27FC236}">
                <a16:creationId xmlns:a16="http://schemas.microsoft.com/office/drawing/2014/main" id="{43280283-E04A-43CA-BFA1-F285486A2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020826" y="-1916"/>
            <a:ext cx="2165350" cy="1358265"/>
          </a:xfrm>
          <a:custGeom>
            <a:avLst/>
            <a:gdLst>
              <a:gd name="T0" fmla="*/ 0 w 455"/>
              <a:gd name="T1" fmla="*/ 0 h 285"/>
              <a:gd name="T2" fmla="*/ 455 w 455"/>
              <a:gd name="T3" fmla="*/ 285 h 285"/>
            </a:gdLst>
            <a:ahLst/>
            <a:cxnLst>
              <a:cxn ang="0">
                <a:pos x="T0" y="T1"/>
              </a:cxn>
              <a:cxn ang="0">
                <a:pos x="T2" y="T3"/>
              </a:cxn>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61" name="Freeform 23">
            <a:extLst>
              <a:ext uri="{FF2B5EF4-FFF2-40B4-BE49-F238E27FC236}">
                <a16:creationId xmlns:a16="http://schemas.microsoft.com/office/drawing/2014/main" id="{38328CB6-0FC5-4AEA-BC7E-489267CB6F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90826" y="-1916"/>
            <a:ext cx="895350" cy="534687"/>
          </a:xfrm>
          <a:custGeom>
            <a:avLst/>
            <a:gdLst>
              <a:gd name="T0" fmla="*/ 0 w 188"/>
              <a:gd name="T1" fmla="*/ 0 h 112"/>
              <a:gd name="T2" fmla="*/ 188 w 188"/>
              <a:gd name="T3" fmla="*/ 112 h 112"/>
            </a:gdLst>
            <a:ahLst/>
            <a:cxnLst>
              <a:cxn ang="0">
                <a:pos x="T0" y="T1"/>
              </a:cxn>
              <a:cxn ang="0">
                <a:pos x="T2" y="T3"/>
              </a:cxn>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63" name="Freeform: Shape 62">
            <a:extLst>
              <a:ext uri="{FF2B5EF4-FFF2-40B4-BE49-F238E27FC236}">
                <a16:creationId xmlns:a16="http://schemas.microsoft.com/office/drawing/2014/main" id="{138AF5D2-3A9C-4E8F-B879-36865366A1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31529">
            <a:off x="752078" y="2218040"/>
            <a:ext cx="4418757" cy="4259609"/>
          </a:xfrm>
          <a:custGeom>
            <a:avLst/>
            <a:gdLst>
              <a:gd name="connsiteX0" fmla="*/ 404107 w 4507111"/>
              <a:gd name="connsiteY0" fmla="*/ 0 h 4344781"/>
              <a:gd name="connsiteX1" fmla="*/ 371857 w 4507111"/>
              <a:gd name="connsiteY1" fmla="*/ 117359 h 4344781"/>
              <a:gd name="connsiteX2" fmla="*/ 307833 w 4507111"/>
              <a:gd name="connsiteY2" fmla="*/ 632970 h 4344781"/>
              <a:gd name="connsiteX3" fmla="*/ 3569418 w 4507111"/>
              <a:gd name="connsiteY3" fmla="*/ 4141149 h 4344781"/>
              <a:gd name="connsiteX4" fmla="*/ 4440861 w 4507111"/>
              <a:gd name="connsiteY4" fmla="*/ 4332480 h 4344781"/>
              <a:gd name="connsiteX5" fmla="*/ 4507111 w 4507111"/>
              <a:gd name="connsiteY5" fmla="*/ 4341752 h 4344781"/>
              <a:gd name="connsiteX6" fmla="*/ 4296045 w 4507111"/>
              <a:gd name="connsiteY6" fmla="*/ 4344781 h 4344781"/>
              <a:gd name="connsiteX7" fmla="*/ 3749565 w 4507111"/>
              <a:gd name="connsiteY7" fmla="*/ 4321853 h 4344781"/>
              <a:gd name="connsiteX8" fmla="*/ 36764 w 4507111"/>
              <a:gd name="connsiteY8" fmla="*/ 1629794 h 4344781"/>
              <a:gd name="connsiteX9" fmla="*/ 300069 w 4507111"/>
              <a:gd name="connsiteY9" fmla="*/ 144750 h 4344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07111" h="4344781">
                <a:moveTo>
                  <a:pt x="404107" y="0"/>
                </a:moveTo>
                <a:lnTo>
                  <a:pt x="371857" y="117359"/>
                </a:lnTo>
                <a:cubicBezTo>
                  <a:pt x="333827" y="278567"/>
                  <a:pt x="311875" y="450459"/>
                  <a:pt x="307833" y="632970"/>
                </a:cubicBezTo>
                <a:cubicBezTo>
                  <a:pt x="264711" y="2579752"/>
                  <a:pt x="2253987" y="3769243"/>
                  <a:pt x="3569418" y="4141149"/>
                </a:cubicBezTo>
                <a:cubicBezTo>
                  <a:pt x="3816061" y="4210881"/>
                  <a:pt x="4114807" y="4279754"/>
                  <a:pt x="4440861" y="4332480"/>
                </a:cubicBezTo>
                <a:lnTo>
                  <a:pt x="4507111" y="4341752"/>
                </a:lnTo>
                <a:lnTo>
                  <a:pt x="4296045" y="4344781"/>
                </a:lnTo>
                <a:cubicBezTo>
                  <a:pt x="4097363" y="4343711"/>
                  <a:pt x="3912623" y="4335104"/>
                  <a:pt x="3749565" y="4321853"/>
                </a:cubicBezTo>
                <a:cubicBezTo>
                  <a:pt x="2445102" y="4215850"/>
                  <a:pt x="356405" y="3466499"/>
                  <a:pt x="36764" y="1629794"/>
                </a:cubicBezTo>
                <a:cubicBezTo>
                  <a:pt x="-63123" y="1055823"/>
                  <a:pt x="45741" y="555869"/>
                  <a:pt x="300069" y="144750"/>
                </a:cubicBezTo>
                <a:close/>
              </a:path>
            </a:pathLst>
          </a:cu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Rockwell" panose="02060603020205020403"/>
              <a:ea typeface="+mn-ea"/>
              <a:cs typeface="+mn-cs"/>
            </a:endParaRPr>
          </a:p>
        </p:txBody>
      </p:sp>
      <p:pic>
        <p:nvPicPr>
          <p:cNvPr id="4" name="Content Placeholder 3">
            <a:extLst>
              <a:ext uri="{FF2B5EF4-FFF2-40B4-BE49-F238E27FC236}">
                <a16:creationId xmlns:a16="http://schemas.microsoft.com/office/drawing/2014/main" id="{A3C4DA89-5950-4E51-68CB-A315595F9939}"/>
              </a:ext>
            </a:extLst>
          </p:cNvPr>
          <p:cNvPicPr>
            <a:picLocks noGrp="1" noChangeAspect="1"/>
          </p:cNvPicPr>
          <p:nvPr>
            <p:ph idx="1"/>
          </p:nvPr>
        </p:nvPicPr>
        <p:blipFill>
          <a:blip r:embed="rId2"/>
          <a:srcRect l="1419" r="668" b="-1"/>
          <a:stretch>
            <a:fillRect/>
          </a:stretch>
        </p:blipFill>
        <p:spPr>
          <a:xfrm>
            <a:off x="458261" y="698766"/>
            <a:ext cx="7761924" cy="5343065"/>
          </a:xfrm>
          <a:custGeom>
            <a:avLst/>
            <a:gdLst/>
            <a:ahLst/>
            <a:cxnLst/>
            <a:rect l="l" t="t" r="r" b="b"/>
            <a:pathLst>
              <a:path w="7761924" h="5343065">
                <a:moveTo>
                  <a:pt x="3025687" y="76"/>
                </a:moveTo>
                <a:cubicBezTo>
                  <a:pt x="3140786" y="756"/>
                  <a:pt x="3256631" y="6055"/>
                  <a:pt x="3372722" y="16088"/>
                </a:cubicBezTo>
                <a:cubicBezTo>
                  <a:pt x="5230178" y="176616"/>
                  <a:pt x="7761924" y="1424594"/>
                  <a:pt x="7761924" y="3316816"/>
                </a:cubicBezTo>
                <a:cubicBezTo>
                  <a:pt x="7646022" y="5237647"/>
                  <a:pt x="4988715" y="5423921"/>
                  <a:pt x="3701109" y="5320611"/>
                </a:cubicBezTo>
                <a:cubicBezTo>
                  <a:pt x="2413504" y="5217301"/>
                  <a:pt x="351800" y="4486992"/>
                  <a:pt x="36290" y="2696959"/>
                </a:cubicBezTo>
                <a:cubicBezTo>
                  <a:pt x="-259500" y="1018804"/>
                  <a:pt x="1299198" y="-10133"/>
                  <a:pt x="3025687" y="76"/>
                </a:cubicBezTo>
                <a:close/>
              </a:path>
            </a:pathLst>
          </a:custGeom>
        </p:spPr>
      </p:pic>
    </p:spTree>
    <p:extLst>
      <p:ext uri="{BB962C8B-B14F-4D97-AF65-F5344CB8AC3E}">
        <p14:creationId xmlns:p14="http://schemas.microsoft.com/office/powerpoint/2010/main" val="563248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56E77-0867-AB2B-3EDC-E9C0E5031939}"/>
              </a:ext>
            </a:extLst>
          </p:cNvPr>
          <p:cNvSpPr>
            <a:spLocks noGrp="1"/>
          </p:cNvSpPr>
          <p:nvPr>
            <p:ph type="title"/>
          </p:nvPr>
        </p:nvSpPr>
        <p:spPr/>
        <p:txBody>
          <a:bodyPr anchor="ctr"/>
          <a:lstStyle/>
          <a:p>
            <a:r>
              <a:rPr lang="en-US" dirty="0"/>
              <a:t>Terms of Redemption: v3-6</a:t>
            </a:r>
          </a:p>
        </p:txBody>
      </p:sp>
      <p:sp>
        <p:nvSpPr>
          <p:cNvPr id="3" name="Content Placeholder 2">
            <a:extLst>
              <a:ext uri="{FF2B5EF4-FFF2-40B4-BE49-F238E27FC236}">
                <a16:creationId xmlns:a16="http://schemas.microsoft.com/office/drawing/2014/main" id="{F56EF6CA-1B88-B37A-23DE-B1AD1438C1A6}"/>
              </a:ext>
            </a:extLst>
          </p:cNvPr>
          <p:cNvSpPr>
            <a:spLocks noGrp="1"/>
          </p:cNvSpPr>
          <p:nvPr>
            <p:ph idx="1"/>
          </p:nvPr>
        </p:nvSpPr>
        <p:spPr>
          <a:xfrm>
            <a:off x="5131510" y="606346"/>
            <a:ext cx="6281873" cy="5943600"/>
          </a:xfrm>
        </p:spPr>
        <p:txBody>
          <a:bodyPr anchor="t">
            <a:normAutofit/>
          </a:bodyPr>
          <a:lstStyle/>
          <a:p>
            <a:r>
              <a:rPr lang="en-US" sz="2800" dirty="0"/>
              <a:t>Purchase the land from Naomi</a:t>
            </a:r>
          </a:p>
          <a:p>
            <a:r>
              <a:rPr lang="en-US" sz="2800" dirty="0"/>
              <a:t>Marry Mahlon’s widow, Ruth, a Moabite</a:t>
            </a:r>
          </a:p>
          <a:p>
            <a:r>
              <a:rPr lang="en-US" sz="2800" dirty="0"/>
              <a:t>Produce a son so that Mahlon’s name would not be lost in history</a:t>
            </a:r>
          </a:p>
          <a:p>
            <a:endParaRPr lang="en-US" sz="2800" dirty="0"/>
          </a:p>
          <a:p>
            <a:r>
              <a:rPr lang="en-US" sz="2800" dirty="0"/>
              <a:t>The ‘first in line’ tells Boaz, “Then I cannot ... It might endanger my own estate. You redeem it yourself, I cannot do it.”</a:t>
            </a:r>
          </a:p>
        </p:txBody>
      </p:sp>
    </p:spTree>
    <p:extLst>
      <p:ext uri="{BB962C8B-B14F-4D97-AF65-F5344CB8AC3E}">
        <p14:creationId xmlns:p14="http://schemas.microsoft.com/office/powerpoint/2010/main" val="2287992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FC374-B5E8-6211-7F2F-096BAEDDAB24}"/>
              </a:ext>
            </a:extLst>
          </p:cNvPr>
          <p:cNvSpPr>
            <a:spLocks noGrp="1"/>
          </p:cNvSpPr>
          <p:nvPr>
            <p:ph type="title"/>
          </p:nvPr>
        </p:nvSpPr>
        <p:spPr/>
        <p:txBody>
          <a:bodyPr/>
          <a:lstStyle/>
          <a:p>
            <a:r>
              <a:rPr lang="en-US" dirty="0"/>
              <a:t>“It might endanger my own estate...”</a:t>
            </a:r>
          </a:p>
        </p:txBody>
      </p:sp>
      <p:sp>
        <p:nvSpPr>
          <p:cNvPr id="3" name="Content Placeholder 2">
            <a:extLst>
              <a:ext uri="{FF2B5EF4-FFF2-40B4-BE49-F238E27FC236}">
                <a16:creationId xmlns:a16="http://schemas.microsoft.com/office/drawing/2014/main" id="{D6CE85EE-374B-AF80-AA8F-448121887C30}"/>
              </a:ext>
            </a:extLst>
          </p:cNvPr>
          <p:cNvSpPr>
            <a:spLocks noGrp="1"/>
          </p:cNvSpPr>
          <p:nvPr>
            <p:ph idx="1"/>
          </p:nvPr>
        </p:nvSpPr>
        <p:spPr>
          <a:xfrm>
            <a:off x="5183761" y="953835"/>
            <a:ext cx="6281873" cy="5248622"/>
          </a:xfrm>
        </p:spPr>
        <p:txBody>
          <a:bodyPr anchor="t">
            <a:normAutofit/>
          </a:bodyPr>
          <a:lstStyle/>
          <a:p>
            <a:r>
              <a:rPr lang="en-US" sz="2800" u="sng" dirty="0"/>
              <a:t>Problem</a:t>
            </a:r>
            <a:r>
              <a:rPr lang="en-US" sz="2800" dirty="0"/>
              <a:t>: He would have to use his own money from his funds to buy property that would not be his officially...would belong to Ruth’s child in the name of Mahlon</a:t>
            </a:r>
          </a:p>
          <a:p>
            <a:pPr marL="0" indent="0">
              <a:buNone/>
            </a:pPr>
            <a:endParaRPr lang="en-US" sz="2800" dirty="0"/>
          </a:p>
          <a:p>
            <a:r>
              <a:rPr lang="en-US" sz="2800" dirty="0"/>
              <a:t>He already had a wife and did not want to disturb that marriage</a:t>
            </a:r>
          </a:p>
          <a:p>
            <a:endParaRPr lang="en-US" sz="2800" dirty="0"/>
          </a:p>
        </p:txBody>
      </p:sp>
    </p:spTree>
    <p:extLst>
      <p:ext uri="{BB962C8B-B14F-4D97-AF65-F5344CB8AC3E}">
        <p14:creationId xmlns:p14="http://schemas.microsoft.com/office/powerpoint/2010/main" val="2264361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28D1E49-2A21-4A83-A0E0-FB1597B4B2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3" name="Group 12">
            <a:extLst>
              <a:ext uri="{FF2B5EF4-FFF2-40B4-BE49-F238E27FC236}">
                <a16:creationId xmlns:a16="http://schemas.microsoft.com/office/drawing/2014/main" id="{088B852E-5494-418B-A833-75CF016A9E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4" name="Freeform 5">
              <a:extLst>
                <a:ext uri="{FF2B5EF4-FFF2-40B4-BE49-F238E27FC236}">
                  <a16:creationId xmlns:a16="http://schemas.microsoft.com/office/drawing/2014/main" id="{DF31E3C1-1A46-4329-9F80-B576692FEE4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6513" y="0"/>
              <a:ext cx="3862388" cy="6843713"/>
            </a:xfrm>
            <a:custGeom>
              <a:avLst/>
              <a:gdLst>
                <a:gd name="T0" fmla="*/ 813 w 813"/>
                <a:gd name="T1" fmla="*/ 0 h 1440"/>
                <a:gd name="T2" fmla="*/ 435 w 813"/>
                <a:gd name="T3" fmla="*/ 1440 h 1440"/>
              </a:gdLst>
              <a:ahLst/>
              <a:cxnLst>
                <a:cxn ang="0">
                  <a:pos x="T0" y="T1"/>
                </a:cxn>
                <a:cxn ang="0">
                  <a:pos x="T2" y="T3"/>
                </a:cxn>
              </a:cxnLst>
              <a:rect l="0" t="0" r="r" b="b"/>
              <a:pathLst>
                <a:path w="813" h="1440">
                  <a:moveTo>
                    <a:pt x="813" y="0"/>
                  </a:moveTo>
                  <a:cubicBezTo>
                    <a:pt x="331" y="221"/>
                    <a:pt x="0" y="1039"/>
                    <a:pt x="435" y="144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5" name="Freeform 6">
              <a:extLst>
                <a:ext uri="{FF2B5EF4-FFF2-40B4-BE49-F238E27FC236}">
                  <a16:creationId xmlns:a16="http://schemas.microsoft.com/office/drawing/2014/main" id="{294B4592-99CA-47B1-816F-CE2D44F65BB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26725" y="9525"/>
              <a:ext cx="1539875" cy="555625"/>
            </a:xfrm>
            <a:custGeom>
              <a:avLst/>
              <a:gdLst>
                <a:gd name="T0" fmla="*/ 324 w 324"/>
                <a:gd name="T1" fmla="*/ 117 h 117"/>
                <a:gd name="T2" fmla="*/ 0 w 324"/>
                <a:gd name="T3" fmla="*/ 0 h 117"/>
              </a:gdLst>
              <a:ahLst/>
              <a:cxnLst>
                <a:cxn ang="0">
                  <a:pos x="T0" y="T1"/>
                </a:cxn>
                <a:cxn ang="0">
                  <a:pos x="T2" y="T3"/>
                </a:cxn>
              </a:cxnLst>
              <a:rect l="0" t="0" r="r" b="b"/>
              <a:pathLst>
                <a:path w="324" h="117">
                  <a:moveTo>
                    <a:pt x="324" y="117"/>
                  </a:moveTo>
                  <a:cubicBezTo>
                    <a:pt x="223" y="64"/>
                    <a:pt x="107" y="28"/>
                    <a:pt x="0" y="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6" name="Freeform 7">
              <a:extLst>
                <a:ext uri="{FF2B5EF4-FFF2-40B4-BE49-F238E27FC236}">
                  <a16:creationId xmlns:a16="http://schemas.microsoft.com/office/drawing/2014/main" id="{BF690E4C-72F8-4AC5-AF99-562763CC67B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47313" y="5013325"/>
              <a:ext cx="1919288" cy="1830388"/>
            </a:xfrm>
            <a:custGeom>
              <a:avLst/>
              <a:gdLst>
                <a:gd name="T0" fmla="*/ 0 w 404"/>
                <a:gd name="T1" fmla="*/ 385 h 385"/>
                <a:gd name="T2" fmla="*/ 404 w 404"/>
                <a:gd name="T3" fmla="*/ 0 h 385"/>
              </a:gdLst>
              <a:ahLst/>
              <a:cxnLst>
                <a:cxn ang="0">
                  <a:pos x="T0" y="T1"/>
                </a:cxn>
                <a:cxn ang="0">
                  <a:pos x="T2" y="T3"/>
                </a:cxn>
              </a:cxnLst>
              <a:rect l="0" t="0" r="r" b="b"/>
              <a:pathLst>
                <a:path w="404" h="385">
                  <a:moveTo>
                    <a:pt x="0" y="385"/>
                  </a:moveTo>
                  <a:cubicBezTo>
                    <a:pt x="146" y="272"/>
                    <a:pt x="285" y="142"/>
                    <a:pt x="404" y="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 name="Freeform 8">
              <a:extLst>
                <a:ext uri="{FF2B5EF4-FFF2-40B4-BE49-F238E27FC236}">
                  <a16:creationId xmlns:a16="http://schemas.microsoft.com/office/drawing/2014/main" id="{F834CDD4-CAB8-4ACC-9AAC-5399C743DEC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775" y="0"/>
              <a:ext cx="3676650" cy="6843713"/>
            </a:xfrm>
            <a:custGeom>
              <a:avLst/>
              <a:gdLst>
                <a:gd name="T0" fmla="*/ 774 w 774"/>
                <a:gd name="T1" fmla="*/ 0 h 1440"/>
                <a:gd name="T2" fmla="*/ 411 w 774"/>
                <a:gd name="T3" fmla="*/ 1440 h 1440"/>
              </a:gdLst>
              <a:ahLst/>
              <a:cxnLst>
                <a:cxn ang="0">
                  <a:pos x="T0" y="T1"/>
                </a:cxn>
                <a:cxn ang="0">
                  <a:pos x="T2" y="T3"/>
                </a:cxn>
              </a:cxnLst>
              <a:rect l="0" t="0" r="r" b="b"/>
              <a:pathLst>
                <a:path w="774" h="1440">
                  <a:moveTo>
                    <a:pt x="774" y="0"/>
                  </a:moveTo>
                  <a:cubicBezTo>
                    <a:pt x="312" y="240"/>
                    <a:pt x="0" y="1034"/>
                    <a:pt x="411" y="1440"/>
                  </a:cubicBezTo>
                </a:path>
              </a:pathLst>
            </a:custGeom>
            <a:noFill/>
            <a:ln w="9525" cap="flat">
              <a:solidFill>
                <a:schemeClr val="tx1">
                  <a:alpha val="1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 name="Freeform 9">
              <a:extLst>
                <a:ext uri="{FF2B5EF4-FFF2-40B4-BE49-F238E27FC236}">
                  <a16:creationId xmlns:a16="http://schemas.microsoft.com/office/drawing/2014/main" id="{1AEB045A-6821-475B-A28E-047437ABEF5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2988" y="9525"/>
              <a:ext cx="963613" cy="366713"/>
            </a:xfrm>
            <a:custGeom>
              <a:avLst/>
              <a:gdLst>
                <a:gd name="T0" fmla="*/ 203 w 203"/>
                <a:gd name="T1" fmla="*/ 77 h 77"/>
                <a:gd name="T2" fmla="*/ 0 w 203"/>
                <a:gd name="T3" fmla="*/ 0 h 77"/>
              </a:gdLst>
              <a:ahLst/>
              <a:cxnLst>
                <a:cxn ang="0">
                  <a:pos x="T0" y="T1"/>
                </a:cxn>
                <a:cxn ang="0">
                  <a:pos x="T2" y="T3"/>
                </a:cxn>
              </a:cxnLst>
              <a:rect l="0" t="0" r="r" b="b"/>
              <a:pathLst>
                <a:path w="203" h="77">
                  <a:moveTo>
                    <a:pt x="203" y="77"/>
                  </a:moveTo>
                  <a:cubicBezTo>
                    <a:pt x="138" y="46"/>
                    <a:pt x="68" y="21"/>
                    <a:pt x="0" y="0"/>
                  </a:cubicBezTo>
                </a:path>
              </a:pathLst>
            </a:custGeom>
            <a:noFill/>
            <a:ln w="9525" cap="flat">
              <a:solidFill>
                <a:schemeClr val="tx1">
                  <a:alpha val="1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 name="Freeform 10">
              <a:extLst>
                <a:ext uri="{FF2B5EF4-FFF2-40B4-BE49-F238E27FC236}">
                  <a16:creationId xmlns:a16="http://schemas.microsoft.com/office/drawing/2014/main" id="{D9B790C0-3D34-4626-BAFB-6EB473F40C7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94963" y="5275263"/>
              <a:ext cx="1666875" cy="1577975"/>
            </a:xfrm>
            <a:custGeom>
              <a:avLst/>
              <a:gdLst>
                <a:gd name="T0" fmla="*/ 0 w 351"/>
                <a:gd name="T1" fmla="*/ 332 h 332"/>
                <a:gd name="T2" fmla="*/ 351 w 351"/>
                <a:gd name="T3" fmla="*/ 0 h 332"/>
              </a:gdLst>
              <a:ahLst/>
              <a:cxnLst>
                <a:cxn ang="0">
                  <a:pos x="T0" y="T1"/>
                </a:cxn>
                <a:cxn ang="0">
                  <a:pos x="T2" y="T3"/>
                </a:cxn>
              </a:cxnLst>
              <a:rect l="0" t="0" r="r" b="b"/>
              <a:pathLst>
                <a:path w="351" h="332">
                  <a:moveTo>
                    <a:pt x="0" y="332"/>
                  </a:moveTo>
                  <a:cubicBezTo>
                    <a:pt x="125" y="232"/>
                    <a:pt x="245" y="121"/>
                    <a:pt x="351" y="0"/>
                  </a:cubicBezTo>
                </a:path>
              </a:pathLst>
            </a:custGeom>
            <a:noFill/>
            <a:ln w="9525" cap="flat">
              <a:solidFill>
                <a:schemeClr val="tx1">
                  <a:alpha val="1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0" name="Freeform 11">
              <a:extLst>
                <a:ext uri="{FF2B5EF4-FFF2-40B4-BE49-F238E27FC236}">
                  <a16:creationId xmlns:a16="http://schemas.microsoft.com/office/drawing/2014/main" id="{EDA4D87F-91A4-4628-9A6E-F01820A7EE5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621088" cy="6843713"/>
            </a:xfrm>
            <a:custGeom>
              <a:avLst/>
              <a:gdLst>
                <a:gd name="T0" fmla="*/ 762 w 762"/>
                <a:gd name="T1" fmla="*/ 0 h 1440"/>
                <a:gd name="T2" fmla="*/ 403 w 762"/>
                <a:gd name="T3" fmla="*/ 1440 h 1440"/>
              </a:gdLst>
              <a:ahLst/>
              <a:cxnLst>
                <a:cxn ang="0">
                  <a:pos x="T0" y="T1"/>
                </a:cxn>
                <a:cxn ang="0">
                  <a:pos x="T2" y="T3"/>
                </a:cxn>
              </a:cxnLst>
              <a:rect l="0" t="0" r="r" b="b"/>
              <a:pathLst>
                <a:path w="762" h="1440">
                  <a:moveTo>
                    <a:pt x="762" y="0"/>
                  </a:moveTo>
                  <a:cubicBezTo>
                    <a:pt x="308" y="245"/>
                    <a:pt x="0" y="1033"/>
                    <a:pt x="403" y="144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1" name="Freeform 12">
              <a:extLst>
                <a:ext uri="{FF2B5EF4-FFF2-40B4-BE49-F238E27FC236}">
                  <a16:creationId xmlns:a16="http://schemas.microsoft.com/office/drawing/2014/main" id="{045DAB88-124C-459C-A889-DAE9C9BE285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01438" y="9525"/>
              <a:ext cx="665163" cy="257175"/>
            </a:xfrm>
            <a:custGeom>
              <a:avLst/>
              <a:gdLst>
                <a:gd name="T0" fmla="*/ 140 w 140"/>
                <a:gd name="T1" fmla="*/ 54 h 54"/>
                <a:gd name="T2" fmla="*/ 0 w 140"/>
                <a:gd name="T3" fmla="*/ 0 h 54"/>
              </a:gdLst>
              <a:ahLst/>
              <a:cxnLst>
                <a:cxn ang="0">
                  <a:pos x="T0" y="T1"/>
                </a:cxn>
                <a:cxn ang="0">
                  <a:pos x="T2" y="T3"/>
                </a:cxn>
              </a:cxnLst>
              <a:rect l="0" t="0" r="r" b="b"/>
              <a:pathLst>
                <a:path w="140" h="54">
                  <a:moveTo>
                    <a:pt x="140" y="54"/>
                  </a:moveTo>
                  <a:cubicBezTo>
                    <a:pt x="95" y="34"/>
                    <a:pt x="48" y="16"/>
                    <a:pt x="0" y="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2" name="Freeform 13">
              <a:extLst>
                <a:ext uri="{FF2B5EF4-FFF2-40B4-BE49-F238E27FC236}">
                  <a16:creationId xmlns:a16="http://schemas.microsoft.com/office/drawing/2014/main" id="{85D44010-1DAA-4CAC-B83F-7E3E8C455D4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41013" y="5408613"/>
              <a:ext cx="1525588" cy="1435100"/>
            </a:xfrm>
            <a:custGeom>
              <a:avLst/>
              <a:gdLst>
                <a:gd name="T0" fmla="*/ 0 w 321"/>
                <a:gd name="T1" fmla="*/ 302 h 302"/>
                <a:gd name="T2" fmla="*/ 321 w 321"/>
                <a:gd name="T3" fmla="*/ 0 h 302"/>
              </a:gdLst>
              <a:ahLst/>
              <a:cxnLst>
                <a:cxn ang="0">
                  <a:pos x="T0" y="T1"/>
                </a:cxn>
                <a:cxn ang="0">
                  <a:pos x="T2" y="T3"/>
                </a:cxn>
              </a:cxnLst>
              <a:rect l="0" t="0" r="r" b="b"/>
              <a:pathLst>
                <a:path w="321" h="302">
                  <a:moveTo>
                    <a:pt x="0" y="302"/>
                  </a:moveTo>
                  <a:cubicBezTo>
                    <a:pt x="114" y="210"/>
                    <a:pt x="223" y="109"/>
                    <a:pt x="321" y="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3" name="Freeform 14">
              <a:extLst>
                <a:ext uri="{FF2B5EF4-FFF2-40B4-BE49-F238E27FC236}">
                  <a16:creationId xmlns:a16="http://schemas.microsoft.com/office/drawing/2014/main" id="{E8C01D66-5C93-4A2E-AA74-DE97574EA4E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244850" cy="6843713"/>
            </a:xfrm>
            <a:custGeom>
              <a:avLst/>
              <a:gdLst>
                <a:gd name="T0" fmla="*/ 683 w 683"/>
                <a:gd name="T1" fmla="*/ 0 h 1440"/>
                <a:gd name="T2" fmla="*/ 355 w 683"/>
                <a:gd name="T3" fmla="*/ 1440 h 1440"/>
              </a:gdLst>
              <a:ahLst/>
              <a:cxnLst>
                <a:cxn ang="0">
                  <a:pos x="T0" y="T1"/>
                </a:cxn>
                <a:cxn ang="0">
                  <a:pos x="T2" y="T3"/>
                </a:cxn>
              </a:cxnLst>
              <a:rect l="0" t="0" r="r" b="b"/>
              <a:pathLst>
                <a:path w="683" h="1440">
                  <a:moveTo>
                    <a:pt x="683" y="0"/>
                  </a:moveTo>
                  <a:cubicBezTo>
                    <a:pt x="258" y="256"/>
                    <a:pt x="0" y="1041"/>
                    <a:pt x="355" y="144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4" name="Freeform 15">
              <a:extLst>
                <a:ext uri="{FF2B5EF4-FFF2-40B4-BE49-F238E27FC236}">
                  <a16:creationId xmlns:a16="http://schemas.microsoft.com/office/drawing/2014/main" id="{E2E1A6E1-6C4A-47D3-81E2-9F8624F1BBE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02938" y="5518150"/>
              <a:ext cx="1363663" cy="1325563"/>
            </a:xfrm>
            <a:custGeom>
              <a:avLst/>
              <a:gdLst>
                <a:gd name="T0" fmla="*/ 0 w 287"/>
                <a:gd name="T1" fmla="*/ 279 h 279"/>
                <a:gd name="T2" fmla="*/ 287 w 287"/>
                <a:gd name="T3" fmla="*/ 0 h 279"/>
              </a:gdLst>
              <a:ahLst/>
              <a:cxnLst>
                <a:cxn ang="0">
                  <a:pos x="T0" y="T1"/>
                </a:cxn>
                <a:cxn ang="0">
                  <a:pos x="T2" y="T3"/>
                </a:cxn>
              </a:cxnLst>
              <a:rect l="0" t="0" r="r" b="b"/>
              <a:pathLst>
                <a:path w="287" h="279">
                  <a:moveTo>
                    <a:pt x="0" y="279"/>
                  </a:moveTo>
                  <a:cubicBezTo>
                    <a:pt x="101" y="193"/>
                    <a:pt x="198" y="100"/>
                    <a:pt x="287" y="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5" name="Freeform 16">
              <a:extLst>
                <a:ext uri="{FF2B5EF4-FFF2-40B4-BE49-F238E27FC236}">
                  <a16:creationId xmlns:a16="http://schemas.microsoft.com/office/drawing/2014/main" id="{3E849CB5-4526-49DC-B77B-A20FDB7FFDA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89000" y="0"/>
              <a:ext cx="3230563" cy="6843713"/>
            </a:xfrm>
            <a:custGeom>
              <a:avLst/>
              <a:gdLst>
                <a:gd name="T0" fmla="*/ 680 w 680"/>
                <a:gd name="T1" fmla="*/ 0 h 1440"/>
                <a:gd name="T2" fmla="*/ 337 w 680"/>
                <a:gd name="T3" fmla="*/ 1440 h 1440"/>
              </a:gdLst>
              <a:ahLst/>
              <a:cxnLst>
                <a:cxn ang="0">
                  <a:pos x="T0" y="T1"/>
                </a:cxn>
                <a:cxn ang="0">
                  <a:pos x="T2" y="T3"/>
                </a:cxn>
              </a:cxnLst>
              <a:rect l="0" t="0" r="r" b="b"/>
              <a:pathLst>
                <a:path w="680" h="1440">
                  <a:moveTo>
                    <a:pt x="680" y="0"/>
                  </a:moveTo>
                  <a:cubicBezTo>
                    <a:pt x="257" y="265"/>
                    <a:pt x="0" y="1026"/>
                    <a:pt x="337" y="144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6" name="Freeform 17">
              <a:extLst>
                <a:ext uri="{FF2B5EF4-FFF2-40B4-BE49-F238E27FC236}">
                  <a16:creationId xmlns:a16="http://schemas.microsoft.com/office/drawing/2014/main" id="{5A18C8A4-FB2A-44C1-93D3-26C6DDFE0CC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79150" y="5694363"/>
              <a:ext cx="1187450" cy="1149350"/>
            </a:xfrm>
            <a:custGeom>
              <a:avLst/>
              <a:gdLst>
                <a:gd name="T0" fmla="*/ 0 w 250"/>
                <a:gd name="T1" fmla="*/ 242 h 242"/>
                <a:gd name="T2" fmla="*/ 250 w 250"/>
                <a:gd name="T3" fmla="*/ 0 h 242"/>
              </a:gdLst>
              <a:ahLst/>
              <a:cxnLst>
                <a:cxn ang="0">
                  <a:pos x="T0" y="T1"/>
                </a:cxn>
                <a:cxn ang="0">
                  <a:pos x="T2" y="T3"/>
                </a:cxn>
              </a:cxnLst>
              <a:rect l="0" t="0" r="r" b="b"/>
              <a:pathLst>
                <a:path w="250" h="242">
                  <a:moveTo>
                    <a:pt x="0" y="242"/>
                  </a:moveTo>
                  <a:cubicBezTo>
                    <a:pt x="88" y="166"/>
                    <a:pt x="172" y="85"/>
                    <a:pt x="250" y="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7" name="Freeform 18">
              <a:extLst>
                <a:ext uri="{FF2B5EF4-FFF2-40B4-BE49-F238E27FC236}">
                  <a16:creationId xmlns:a16="http://schemas.microsoft.com/office/drawing/2014/main" id="{85D014FD-8C5A-4071-B19E-4910AAB6186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84188" y="0"/>
              <a:ext cx="3421063" cy="6843713"/>
            </a:xfrm>
            <a:custGeom>
              <a:avLst/>
              <a:gdLst>
                <a:gd name="T0" fmla="*/ 720 w 720"/>
                <a:gd name="T1" fmla="*/ 0 h 1440"/>
                <a:gd name="T2" fmla="*/ 362 w 720"/>
                <a:gd name="T3" fmla="*/ 1440 h 1440"/>
              </a:gdLst>
              <a:ahLst/>
              <a:cxnLst>
                <a:cxn ang="0">
                  <a:pos x="T0" y="T1"/>
                </a:cxn>
                <a:cxn ang="0">
                  <a:pos x="T2" y="T3"/>
                </a:cxn>
              </a:cxnLst>
              <a:rect l="0" t="0" r="r" b="b"/>
              <a:pathLst>
                <a:path w="720" h="1440">
                  <a:moveTo>
                    <a:pt x="720" y="0"/>
                  </a:moveTo>
                  <a:cubicBezTo>
                    <a:pt x="316" y="282"/>
                    <a:pt x="0" y="1018"/>
                    <a:pt x="362" y="144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8" name="Freeform 19">
              <a:extLst>
                <a:ext uri="{FF2B5EF4-FFF2-40B4-BE49-F238E27FC236}">
                  <a16:creationId xmlns:a16="http://schemas.microsoft.com/office/drawing/2014/main" id="{A37D7262-3596-4026-9AD4-E94332E5260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87125" y="6049963"/>
              <a:ext cx="879475" cy="793750"/>
            </a:xfrm>
            <a:custGeom>
              <a:avLst/>
              <a:gdLst>
                <a:gd name="T0" fmla="*/ 0 w 185"/>
                <a:gd name="T1" fmla="*/ 167 h 167"/>
                <a:gd name="T2" fmla="*/ 185 w 185"/>
                <a:gd name="T3" fmla="*/ 0 h 167"/>
              </a:gdLst>
              <a:ahLst/>
              <a:cxnLst>
                <a:cxn ang="0">
                  <a:pos x="T0" y="T1"/>
                </a:cxn>
                <a:cxn ang="0">
                  <a:pos x="T2" y="T3"/>
                </a:cxn>
              </a:cxnLst>
              <a:rect l="0" t="0" r="r" b="b"/>
              <a:pathLst>
                <a:path w="185" h="167">
                  <a:moveTo>
                    <a:pt x="0" y="167"/>
                  </a:moveTo>
                  <a:cubicBezTo>
                    <a:pt x="63" y="114"/>
                    <a:pt x="125" y="58"/>
                    <a:pt x="185" y="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9" name="Freeform 20">
              <a:extLst>
                <a:ext uri="{FF2B5EF4-FFF2-40B4-BE49-F238E27FC236}">
                  <a16:creationId xmlns:a16="http://schemas.microsoft.com/office/drawing/2014/main" id="{187E37E0-AAC3-4B33-AF36-334ACCBD33C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8488" y="0"/>
              <a:ext cx="2717800" cy="6843713"/>
            </a:xfrm>
            <a:custGeom>
              <a:avLst/>
              <a:gdLst>
                <a:gd name="T0" fmla="*/ 572 w 572"/>
                <a:gd name="T1" fmla="*/ 0 h 1440"/>
                <a:gd name="T2" fmla="*/ 164 w 572"/>
                <a:gd name="T3" fmla="*/ 1440 h 1440"/>
              </a:gdLst>
              <a:ahLst/>
              <a:cxnLst>
                <a:cxn ang="0">
                  <a:pos x="T0" y="T1"/>
                </a:cxn>
                <a:cxn ang="0">
                  <a:pos x="T2" y="T3"/>
                </a:cxn>
              </a:cxnLst>
              <a:rect l="0" t="0" r="r" b="b"/>
              <a:pathLst>
                <a:path w="572" h="1440">
                  <a:moveTo>
                    <a:pt x="572" y="0"/>
                  </a:moveTo>
                  <a:cubicBezTo>
                    <a:pt x="213" y="320"/>
                    <a:pt x="0" y="979"/>
                    <a:pt x="164" y="1440"/>
                  </a:cubicBezTo>
                </a:path>
              </a:pathLst>
            </a:custGeom>
            <a:noFill/>
            <a:ln w="12700" cap="flat">
              <a:solidFill>
                <a:schemeClr val="tx1">
                  <a:alpha val="1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0" name="Freeform 21">
              <a:extLst>
                <a:ext uri="{FF2B5EF4-FFF2-40B4-BE49-F238E27FC236}">
                  <a16:creationId xmlns:a16="http://schemas.microsoft.com/office/drawing/2014/main" id="{409758BB-8A0E-4BEB-BC0C-F410AD98CDD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1938" y="0"/>
              <a:ext cx="2944813" cy="6843713"/>
            </a:xfrm>
            <a:custGeom>
              <a:avLst/>
              <a:gdLst>
                <a:gd name="T0" fmla="*/ 620 w 620"/>
                <a:gd name="T1" fmla="*/ 0 h 1440"/>
                <a:gd name="T2" fmla="*/ 186 w 620"/>
                <a:gd name="T3" fmla="*/ 1440 h 1440"/>
              </a:gdLst>
              <a:ahLst/>
              <a:cxnLst>
                <a:cxn ang="0">
                  <a:pos x="T0" y="T1"/>
                </a:cxn>
                <a:cxn ang="0">
                  <a:pos x="T2" y="T3"/>
                </a:cxn>
              </a:cxnLst>
              <a:rect l="0" t="0" r="r" b="b"/>
              <a:pathLst>
                <a:path w="620" h="1440">
                  <a:moveTo>
                    <a:pt x="620" y="0"/>
                  </a:moveTo>
                  <a:cubicBezTo>
                    <a:pt x="248" y="325"/>
                    <a:pt x="0" y="960"/>
                    <a:pt x="186" y="1440"/>
                  </a:cubicBezTo>
                </a:path>
              </a:pathLst>
            </a:custGeom>
            <a:noFill/>
            <a:ln w="9525" cap="flat">
              <a:solidFill>
                <a:schemeClr val="tx1">
                  <a:alpha val="1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1" name="Freeform 22">
              <a:extLst>
                <a:ext uri="{FF2B5EF4-FFF2-40B4-BE49-F238E27FC236}">
                  <a16:creationId xmlns:a16="http://schemas.microsoft.com/office/drawing/2014/main" id="{97C4EFE2-9D25-4978-BD9A-873B4927021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17513" y="0"/>
              <a:ext cx="2403475" cy="6843713"/>
            </a:xfrm>
            <a:custGeom>
              <a:avLst/>
              <a:gdLst>
                <a:gd name="T0" fmla="*/ 506 w 506"/>
                <a:gd name="T1" fmla="*/ 0 h 1440"/>
                <a:gd name="T2" fmla="*/ 171 w 506"/>
                <a:gd name="T3" fmla="*/ 1440 h 1440"/>
              </a:gdLst>
              <a:ahLst/>
              <a:cxnLst>
                <a:cxn ang="0">
                  <a:pos x="T0" y="T1"/>
                </a:cxn>
                <a:cxn ang="0">
                  <a:pos x="T2" y="T3"/>
                </a:cxn>
              </a:cxnLst>
              <a:rect l="0" t="0" r="r" b="b"/>
              <a:pathLst>
                <a:path w="506" h="1440">
                  <a:moveTo>
                    <a:pt x="506" y="0"/>
                  </a:moveTo>
                  <a:cubicBezTo>
                    <a:pt x="109" y="356"/>
                    <a:pt x="0" y="943"/>
                    <a:pt x="171" y="144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2" name="Freeform 23">
              <a:extLst>
                <a:ext uri="{FF2B5EF4-FFF2-40B4-BE49-F238E27FC236}">
                  <a16:creationId xmlns:a16="http://schemas.microsoft.com/office/drawing/2014/main" id="{9CCAF82A-A0E0-4B55-A97B-EFFAE79AF7D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9525"/>
              <a:ext cx="1771650" cy="3198813"/>
            </a:xfrm>
            <a:custGeom>
              <a:avLst/>
              <a:gdLst>
                <a:gd name="T0" fmla="*/ 373 w 373"/>
                <a:gd name="T1" fmla="*/ 0 h 673"/>
                <a:gd name="T2" fmla="*/ 0 w 373"/>
                <a:gd name="T3" fmla="*/ 673 h 673"/>
              </a:gdLst>
              <a:ahLst/>
              <a:cxnLst>
                <a:cxn ang="0">
                  <a:pos x="T0" y="T1"/>
                </a:cxn>
                <a:cxn ang="0">
                  <a:pos x="T2" y="T3"/>
                </a:cxn>
              </a:cxnLst>
              <a:rect l="0" t="0" r="r" b="b"/>
              <a:pathLst>
                <a:path w="373" h="673">
                  <a:moveTo>
                    <a:pt x="373" y="0"/>
                  </a:moveTo>
                  <a:cubicBezTo>
                    <a:pt x="175" y="183"/>
                    <a:pt x="51" y="409"/>
                    <a:pt x="0" y="673"/>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3" name="Freeform 24">
              <a:extLst>
                <a:ext uri="{FF2B5EF4-FFF2-40B4-BE49-F238E27FC236}">
                  <a16:creationId xmlns:a16="http://schemas.microsoft.com/office/drawing/2014/main" id="{4F800DD8-3954-4F73-8807-16F1CFAC1EB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63" y="6016625"/>
              <a:ext cx="214313" cy="827088"/>
            </a:xfrm>
            <a:custGeom>
              <a:avLst/>
              <a:gdLst>
                <a:gd name="T0" fmla="*/ 0 w 45"/>
                <a:gd name="T1" fmla="*/ 0 h 174"/>
                <a:gd name="T2" fmla="*/ 45 w 45"/>
                <a:gd name="T3" fmla="*/ 174 h 174"/>
              </a:gdLst>
              <a:ahLst/>
              <a:cxnLst>
                <a:cxn ang="0">
                  <a:pos x="T0" y="T1"/>
                </a:cxn>
                <a:cxn ang="0">
                  <a:pos x="T2" y="T3"/>
                </a:cxn>
              </a:cxnLst>
              <a:rect l="0" t="0" r="r" b="b"/>
              <a:pathLst>
                <a:path w="45" h="174">
                  <a:moveTo>
                    <a:pt x="0" y="0"/>
                  </a:moveTo>
                  <a:cubicBezTo>
                    <a:pt x="11" y="59"/>
                    <a:pt x="26" y="118"/>
                    <a:pt x="45" y="174"/>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4" name="Freeform 25">
              <a:extLst>
                <a:ext uri="{FF2B5EF4-FFF2-40B4-BE49-F238E27FC236}">
                  <a16:creationId xmlns:a16="http://schemas.microsoft.com/office/drawing/2014/main" id="{84E1C91A-4B06-4852-918C-6380FA986BB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0"/>
              <a:ext cx="1562100" cy="2228850"/>
            </a:xfrm>
            <a:custGeom>
              <a:avLst/>
              <a:gdLst>
                <a:gd name="T0" fmla="*/ 329 w 329"/>
                <a:gd name="T1" fmla="*/ 0 h 469"/>
                <a:gd name="T2" fmla="*/ 0 w 329"/>
                <a:gd name="T3" fmla="*/ 469 h 469"/>
              </a:gdLst>
              <a:ahLst/>
              <a:cxnLst>
                <a:cxn ang="0">
                  <a:pos x="T0" y="T1"/>
                </a:cxn>
                <a:cxn ang="0">
                  <a:pos x="T2" y="T3"/>
                </a:cxn>
              </a:cxnLst>
              <a:rect l="0" t="0" r="r" b="b"/>
              <a:pathLst>
                <a:path w="329" h="469">
                  <a:moveTo>
                    <a:pt x="329" y="0"/>
                  </a:moveTo>
                  <a:cubicBezTo>
                    <a:pt x="189" y="133"/>
                    <a:pt x="69" y="288"/>
                    <a:pt x="0" y="469"/>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sp>
        <p:nvSpPr>
          <p:cNvPr id="2" name="Title 1">
            <a:extLst>
              <a:ext uri="{FF2B5EF4-FFF2-40B4-BE49-F238E27FC236}">
                <a16:creationId xmlns:a16="http://schemas.microsoft.com/office/drawing/2014/main" id="{015B695B-EC78-59C9-23A6-64F4AC8D8355}"/>
              </a:ext>
            </a:extLst>
          </p:cNvPr>
          <p:cNvSpPr>
            <a:spLocks noGrp="1"/>
          </p:cNvSpPr>
          <p:nvPr>
            <p:ph type="title"/>
          </p:nvPr>
        </p:nvSpPr>
        <p:spPr>
          <a:xfrm>
            <a:off x="904877" y="795527"/>
            <a:ext cx="10488547" cy="1190912"/>
          </a:xfrm>
        </p:spPr>
        <p:txBody>
          <a:bodyPr>
            <a:normAutofit/>
          </a:bodyPr>
          <a:lstStyle/>
          <a:p>
            <a:r>
              <a:rPr lang="en-US" dirty="0">
                <a:solidFill>
                  <a:schemeClr val="tx2"/>
                </a:solidFill>
              </a:rPr>
              <a:t>Legal Transactions Settled</a:t>
            </a:r>
          </a:p>
        </p:txBody>
      </p:sp>
      <p:sp>
        <p:nvSpPr>
          <p:cNvPr id="36" name="Rectangle 35">
            <a:extLst>
              <a:ext uri="{FF2B5EF4-FFF2-40B4-BE49-F238E27FC236}">
                <a16:creationId xmlns:a16="http://schemas.microsoft.com/office/drawing/2014/main" id="{E972DE0D-2E53-4159-ABD3-C601524262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030" y="2250281"/>
            <a:ext cx="4959318" cy="3678237"/>
          </a:xfrm>
          <a:prstGeom prst="rect">
            <a:avLst/>
          </a:prstGeom>
          <a:solidFill>
            <a:schemeClr val="bg1"/>
          </a:solidFill>
          <a:ln w="19050">
            <a:solidFill>
              <a:srgbClr val="9E4064"/>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Content Placeholder 3">
            <a:extLst>
              <a:ext uri="{FF2B5EF4-FFF2-40B4-BE49-F238E27FC236}">
                <a16:creationId xmlns:a16="http://schemas.microsoft.com/office/drawing/2014/main" id="{7F17FE05-D7A8-3479-1240-7A2FFCC1277E}"/>
              </a:ext>
            </a:extLst>
          </p:cNvPr>
          <p:cNvPicPr>
            <a:picLocks noChangeAspect="1"/>
          </p:cNvPicPr>
          <p:nvPr/>
        </p:nvPicPr>
        <p:blipFill>
          <a:blip r:embed="rId2"/>
          <a:srcRect l="5969" r="-2" b="-2"/>
          <a:stretch>
            <a:fillRect/>
          </a:stretch>
        </p:blipFill>
        <p:spPr>
          <a:xfrm>
            <a:off x="6350847" y="2248377"/>
            <a:ext cx="5056928" cy="3699668"/>
          </a:xfrm>
          <a:prstGeom prst="rect">
            <a:avLst/>
          </a:prstGeom>
          <a:ln w="12700">
            <a:noFill/>
          </a:ln>
        </p:spPr>
      </p:pic>
      <p:sp>
        <p:nvSpPr>
          <p:cNvPr id="8" name="Content Placeholder 7">
            <a:extLst>
              <a:ext uri="{FF2B5EF4-FFF2-40B4-BE49-F238E27FC236}">
                <a16:creationId xmlns:a16="http://schemas.microsoft.com/office/drawing/2014/main" id="{127B8421-B93C-6290-EC6C-4E6B98BFF20F}"/>
              </a:ext>
            </a:extLst>
          </p:cNvPr>
          <p:cNvSpPr>
            <a:spLocks noGrp="1"/>
          </p:cNvSpPr>
          <p:nvPr>
            <p:ph idx="1"/>
          </p:nvPr>
        </p:nvSpPr>
        <p:spPr>
          <a:xfrm>
            <a:off x="6380703" y="2228850"/>
            <a:ext cx="5028928" cy="3699669"/>
          </a:xfrm>
        </p:spPr>
        <p:txBody>
          <a:bodyPr>
            <a:normAutofit/>
          </a:bodyPr>
          <a:lstStyle/>
          <a:p>
            <a:pPr>
              <a:buClr>
                <a:srgbClr val="9E4064"/>
              </a:buClr>
            </a:pPr>
            <a:endParaRPr lang="en-US" dirty="0"/>
          </a:p>
        </p:txBody>
      </p:sp>
      <p:sp>
        <p:nvSpPr>
          <p:cNvPr id="5" name="TextBox 4">
            <a:extLst>
              <a:ext uri="{FF2B5EF4-FFF2-40B4-BE49-F238E27FC236}">
                <a16:creationId xmlns:a16="http://schemas.microsoft.com/office/drawing/2014/main" id="{26A92936-764C-8710-8A3E-0B8DFC3A0973}"/>
              </a:ext>
            </a:extLst>
          </p:cNvPr>
          <p:cNvSpPr txBox="1"/>
          <p:nvPr/>
        </p:nvSpPr>
        <p:spPr>
          <a:xfrm>
            <a:off x="937030" y="2523043"/>
            <a:ext cx="4945398" cy="3970318"/>
          </a:xfrm>
          <a:prstGeom prst="rect">
            <a:avLst/>
          </a:prstGeom>
          <a:noFill/>
        </p:spPr>
        <p:txBody>
          <a:bodyPr wrap="square" rtlCol="0">
            <a:spAutoFit/>
          </a:bodyPr>
          <a:lstStyle/>
          <a:p>
            <a:r>
              <a:rPr lang="en-US" sz="2800" dirty="0"/>
              <a:t>V7-10 Sandles were exchanged and Boaz announces, “You are my witnesses ... I will take Ruth, Mahlon’s Moabite widow as my wife, so his name will not disappear...”</a:t>
            </a:r>
          </a:p>
          <a:p>
            <a:endParaRPr lang="en-US" sz="2800" dirty="0"/>
          </a:p>
          <a:p>
            <a:endParaRPr lang="en-US" sz="2800" dirty="0"/>
          </a:p>
        </p:txBody>
      </p:sp>
    </p:spTree>
    <p:extLst>
      <p:ext uri="{BB962C8B-B14F-4D97-AF65-F5344CB8AC3E}">
        <p14:creationId xmlns:p14="http://schemas.microsoft.com/office/powerpoint/2010/main" val="2445361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BF55789-04C7-B41C-D686-1DD44953A9B6}"/>
              </a:ext>
            </a:extLst>
          </p:cNvPr>
          <p:cNvSpPr>
            <a:spLocks noGrp="1"/>
          </p:cNvSpPr>
          <p:nvPr>
            <p:ph type="ctrTitle"/>
          </p:nvPr>
        </p:nvSpPr>
        <p:spPr>
          <a:xfrm>
            <a:off x="1765724" y="1304795"/>
            <a:ext cx="8679915" cy="550131"/>
          </a:xfrm>
        </p:spPr>
        <p:txBody>
          <a:bodyPr>
            <a:noAutofit/>
          </a:bodyPr>
          <a:lstStyle/>
          <a:p>
            <a:r>
              <a:rPr lang="en-US" sz="3200" dirty="0"/>
              <a:t>The Elders rejoice (v11-12)</a:t>
            </a:r>
          </a:p>
        </p:txBody>
      </p:sp>
      <p:sp>
        <p:nvSpPr>
          <p:cNvPr id="5" name="Subtitle 4">
            <a:extLst>
              <a:ext uri="{FF2B5EF4-FFF2-40B4-BE49-F238E27FC236}">
                <a16:creationId xmlns:a16="http://schemas.microsoft.com/office/drawing/2014/main" id="{0E15FE75-9550-342C-25B4-362573A2BE44}"/>
              </a:ext>
            </a:extLst>
          </p:cNvPr>
          <p:cNvSpPr>
            <a:spLocks noGrp="1"/>
          </p:cNvSpPr>
          <p:nvPr>
            <p:ph type="subTitle" idx="1"/>
          </p:nvPr>
        </p:nvSpPr>
        <p:spPr>
          <a:xfrm>
            <a:off x="1752749" y="1946367"/>
            <a:ext cx="8673427" cy="3177984"/>
          </a:xfrm>
        </p:spPr>
        <p:txBody>
          <a:bodyPr>
            <a:noAutofit/>
          </a:bodyPr>
          <a:lstStyle/>
          <a:p>
            <a:pPr algn="l"/>
            <a:r>
              <a:rPr lang="en-US" sz="3200" dirty="0"/>
              <a:t>“We are your witnesses. May the Lord make the woman coming into your home like Rachel and Leah, who built the House of Israel. May you have the standing of Ephrathah and may you be famous in Bethlehem...may your family be like that of Perez, Tamar and Judah’s son.”</a:t>
            </a:r>
          </a:p>
        </p:txBody>
      </p:sp>
    </p:spTree>
    <p:extLst>
      <p:ext uri="{BB962C8B-B14F-4D97-AF65-F5344CB8AC3E}">
        <p14:creationId xmlns:p14="http://schemas.microsoft.com/office/powerpoint/2010/main" val="26805857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3BAF07C-C39E-42EB-BB22-8D46691D97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3061"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D8E9CF54-0466-4261-9E62-0249E60E18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14" name="Freeform 5">
              <a:extLst>
                <a:ext uri="{FF2B5EF4-FFF2-40B4-BE49-F238E27FC236}">
                  <a16:creationId xmlns:a16="http://schemas.microsoft.com/office/drawing/2014/main" id="{33E32106-E8B1-4F76-9EE6-58537738A3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 name="Freeform 6">
              <a:extLst>
                <a:ext uri="{FF2B5EF4-FFF2-40B4-BE49-F238E27FC236}">
                  <a16:creationId xmlns:a16="http://schemas.microsoft.com/office/drawing/2014/main" id="{C32C2C46-A045-44FB-8A74-5EBD650C27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 name="Freeform 7">
              <a:extLst>
                <a:ext uri="{FF2B5EF4-FFF2-40B4-BE49-F238E27FC236}">
                  <a16:creationId xmlns:a16="http://schemas.microsoft.com/office/drawing/2014/main" id="{6A76F79C-6683-4940-BCF7-4BCCCEE406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 name="Freeform 8">
              <a:extLst>
                <a:ext uri="{FF2B5EF4-FFF2-40B4-BE49-F238E27FC236}">
                  <a16:creationId xmlns:a16="http://schemas.microsoft.com/office/drawing/2014/main" id="{FF4675A3-6D07-4B1F-9BFC-AEBEA1AD06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 name="Freeform 9">
              <a:extLst>
                <a:ext uri="{FF2B5EF4-FFF2-40B4-BE49-F238E27FC236}">
                  <a16:creationId xmlns:a16="http://schemas.microsoft.com/office/drawing/2014/main" id="{765E127A-B6B7-4B1D-B7BD-6C8C969D29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 name="Freeform 10">
              <a:extLst>
                <a:ext uri="{FF2B5EF4-FFF2-40B4-BE49-F238E27FC236}">
                  <a16:creationId xmlns:a16="http://schemas.microsoft.com/office/drawing/2014/main" id="{3BCA9D9E-C72C-4751-BFA9-10B85CACE3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 name="Freeform 11">
              <a:extLst>
                <a:ext uri="{FF2B5EF4-FFF2-40B4-BE49-F238E27FC236}">
                  <a16:creationId xmlns:a16="http://schemas.microsoft.com/office/drawing/2014/main" id="{080C708C-69BF-441B-AB75-C98160ED06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 name="Freeform 12">
              <a:extLst>
                <a:ext uri="{FF2B5EF4-FFF2-40B4-BE49-F238E27FC236}">
                  <a16:creationId xmlns:a16="http://schemas.microsoft.com/office/drawing/2014/main" id="{3E79964E-F8F1-4763-8892-7BC3DAE306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 name="Freeform 13">
              <a:extLst>
                <a:ext uri="{FF2B5EF4-FFF2-40B4-BE49-F238E27FC236}">
                  <a16:creationId xmlns:a16="http://schemas.microsoft.com/office/drawing/2014/main" id="{FE09592A-FCC9-4AE5-BA0B-730C6F3BBE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 name="Freeform 14">
              <a:extLst>
                <a:ext uri="{FF2B5EF4-FFF2-40B4-BE49-F238E27FC236}">
                  <a16:creationId xmlns:a16="http://schemas.microsoft.com/office/drawing/2014/main" id="{96448994-820C-4BC1-ABF3-4579C6F99A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 name="Freeform 15">
              <a:extLst>
                <a:ext uri="{FF2B5EF4-FFF2-40B4-BE49-F238E27FC236}">
                  <a16:creationId xmlns:a16="http://schemas.microsoft.com/office/drawing/2014/main" id="{9BB0D192-565A-42B9-B292-CC032D71A6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 name="Freeform 16">
              <a:extLst>
                <a:ext uri="{FF2B5EF4-FFF2-40B4-BE49-F238E27FC236}">
                  <a16:creationId xmlns:a16="http://schemas.microsoft.com/office/drawing/2014/main" id="{6D1CA09C-5F40-4E92-A7E9-D1FCEE5128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 name="Freeform 17">
              <a:extLst>
                <a:ext uri="{FF2B5EF4-FFF2-40B4-BE49-F238E27FC236}">
                  <a16:creationId xmlns:a16="http://schemas.microsoft.com/office/drawing/2014/main" id="{379F5AA5-2E14-4880-A5A6-07AEF2AD89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 name="Freeform 18">
              <a:extLst>
                <a:ext uri="{FF2B5EF4-FFF2-40B4-BE49-F238E27FC236}">
                  <a16:creationId xmlns:a16="http://schemas.microsoft.com/office/drawing/2014/main" id="{EF14BD32-D239-4DA3-98B3-7752073657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 name="Freeform 19">
              <a:extLst>
                <a:ext uri="{FF2B5EF4-FFF2-40B4-BE49-F238E27FC236}">
                  <a16:creationId xmlns:a16="http://schemas.microsoft.com/office/drawing/2014/main" id="{CF07B250-E5E4-4624-9BD7-8D513A67B7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 name="Freeform 20">
              <a:extLst>
                <a:ext uri="{FF2B5EF4-FFF2-40B4-BE49-F238E27FC236}">
                  <a16:creationId xmlns:a16="http://schemas.microsoft.com/office/drawing/2014/main" id="{BCC5D120-7C8C-4290-865C-4EE6E4F245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 name="Freeform 21">
              <a:extLst>
                <a:ext uri="{FF2B5EF4-FFF2-40B4-BE49-F238E27FC236}">
                  <a16:creationId xmlns:a16="http://schemas.microsoft.com/office/drawing/2014/main" id="{C24688C6-CAE5-4EF2-B2BA-A138DA0A24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 name="Freeform 22">
              <a:extLst>
                <a:ext uri="{FF2B5EF4-FFF2-40B4-BE49-F238E27FC236}">
                  <a16:creationId xmlns:a16="http://schemas.microsoft.com/office/drawing/2014/main" id="{6BD31099-7C13-4901-A04F-632B1CD846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2" name="Freeform 23">
              <a:extLst>
                <a:ext uri="{FF2B5EF4-FFF2-40B4-BE49-F238E27FC236}">
                  <a16:creationId xmlns:a16="http://schemas.microsoft.com/office/drawing/2014/main" id="{679F5FF7-82B2-4033-8FBE-63170C9378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34" name="Freeform: Shape 33">
            <a:extLst>
              <a:ext uri="{FF2B5EF4-FFF2-40B4-BE49-F238E27FC236}">
                <a16:creationId xmlns:a16="http://schemas.microsoft.com/office/drawing/2014/main" id="{44C110BA-81E8-4247-853A-5F2B93E92E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37825"/>
          </a:xfrm>
          <a:custGeom>
            <a:avLst/>
            <a:gdLst>
              <a:gd name="connsiteX0" fmla="*/ 0 w 12192000"/>
              <a:gd name="connsiteY0" fmla="*/ 0 h 4537825"/>
              <a:gd name="connsiteX1" fmla="*/ 12192000 w 12192000"/>
              <a:gd name="connsiteY1" fmla="*/ 0 h 4537825"/>
              <a:gd name="connsiteX2" fmla="*/ 12192000 w 12192000"/>
              <a:gd name="connsiteY2" fmla="*/ 3020937 h 4537825"/>
              <a:gd name="connsiteX3" fmla="*/ 12192000 w 12192000"/>
              <a:gd name="connsiteY3" fmla="*/ 3213062 h 4537825"/>
              <a:gd name="connsiteX4" fmla="*/ 12192000 w 12192000"/>
              <a:gd name="connsiteY4" fmla="*/ 4188880 h 4537825"/>
              <a:gd name="connsiteX5" fmla="*/ 12113803 w 12192000"/>
              <a:gd name="connsiteY5" fmla="*/ 4197163 h 4537825"/>
              <a:gd name="connsiteX6" fmla="*/ 6753597 w 12192000"/>
              <a:gd name="connsiteY6" fmla="*/ 4520720 h 4537825"/>
              <a:gd name="connsiteX7" fmla="*/ 400746 w 12192000"/>
              <a:gd name="connsiteY7" fmla="*/ 4349377 h 4537825"/>
              <a:gd name="connsiteX8" fmla="*/ 0 w 12192000"/>
              <a:gd name="connsiteY8" fmla="*/ 4312401 h 4537825"/>
              <a:gd name="connsiteX9" fmla="*/ 0 w 12192000"/>
              <a:gd name="connsiteY9" fmla="*/ 3213062 h 4537825"/>
              <a:gd name="connsiteX10" fmla="*/ 0 w 12192000"/>
              <a:gd name="connsiteY10" fmla="*/ 3020937 h 4537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192000" h="4537825">
                <a:moveTo>
                  <a:pt x="0" y="0"/>
                </a:moveTo>
                <a:lnTo>
                  <a:pt x="12192000" y="0"/>
                </a:lnTo>
                <a:lnTo>
                  <a:pt x="12192000" y="3020937"/>
                </a:lnTo>
                <a:lnTo>
                  <a:pt x="12192000" y="3213062"/>
                </a:lnTo>
                <a:lnTo>
                  <a:pt x="12192000" y="4188880"/>
                </a:lnTo>
                <a:lnTo>
                  <a:pt x="12113803" y="4197163"/>
                </a:lnTo>
                <a:cubicBezTo>
                  <a:pt x="10139508" y="4395112"/>
                  <a:pt x="8237152" y="4488115"/>
                  <a:pt x="6753597" y="4520720"/>
                </a:cubicBezTo>
                <a:cubicBezTo>
                  <a:pt x="4940362" y="4560569"/>
                  <a:pt x="2657278" y="4541239"/>
                  <a:pt x="400746" y="4349377"/>
                </a:cubicBezTo>
                <a:lnTo>
                  <a:pt x="0" y="4312401"/>
                </a:lnTo>
                <a:lnTo>
                  <a:pt x="0" y="3213062"/>
                </a:lnTo>
                <a:lnTo>
                  <a:pt x="0" y="3020937"/>
                </a:lnTo>
                <a:close/>
              </a:path>
            </a:pathLst>
          </a:custGeom>
          <a:solidFill>
            <a:schemeClr val="tx1"/>
          </a:solidFill>
          <a:ln w="44450">
            <a:noFill/>
          </a:ln>
          <a:effectLst/>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pic>
        <p:nvPicPr>
          <p:cNvPr id="4" name="Content Placeholder 3">
            <a:extLst>
              <a:ext uri="{FF2B5EF4-FFF2-40B4-BE49-F238E27FC236}">
                <a16:creationId xmlns:a16="http://schemas.microsoft.com/office/drawing/2014/main" id="{3D421DD6-9B53-D8AD-043F-18C08ECED527}"/>
              </a:ext>
            </a:extLst>
          </p:cNvPr>
          <p:cNvPicPr>
            <a:picLocks noChangeAspect="1"/>
          </p:cNvPicPr>
          <p:nvPr/>
        </p:nvPicPr>
        <p:blipFill>
          <a:blip r:embed="rId2"/>
          <a:stretch>
            <a:fillRect/>
          </a:stretch>
        </p:blipFill>
        <p:spPr>
          <a:xfrm>
            <a:off x="2018248" y="671951"/>
            <a:ext cx="8164498" cy="3359108"/>
          </a:xfrm>
          <a:prstGeom prst="rect">
            <a:avLst/>
          </a:prstGeom>
        </p:spPr>
      </p:pic>
      <p:sp>
        <p:nvSpPr>
          <p:cNvPr id="8" name="Content Placeholder 7">
            <a:extLst>
              <a:ext uri="{FF2B5EF4-FFF2-40B4-BE49-F238E27FC236}">
                <a16:creationId xmlns:a16="http://schemas.microsoft.com/office/drawing/2014/main" id="{11143511-8828-E59C-A6EA-98F209712384}"/>
              </a:ext>
            </a:extLst>
          </p:cNvPr>
          <p:cNvSpPr>
            <a:spLocks noGrp="1"/>
          </p:cNvSpPr>
          <p:nvPr>
            <p:ph idx="1"/>
          </p:nvPr>
        </p:nvSpPr>
        <p:spPr>
          <a:xfrm>
            <a:off x="251351" y="4650017"/>
            <a:ext cx="11625263" cy="2195251"/>
          </a:xfrm>
        </p:spPr>
        <p:txBody>
          <a:bodyPr anchor="t">
            <a:normAutofit lnSpcReduction="10000"/>
          </a:bodyPr>
          <a:lstStyle/>
          <a:p>
            <a:r>
              <a:rPr lang="en-US" sz="2800" dirty="0"/>
              <a:t>V13-18 Boaz took Ruth as his wife and the Lord allowed her to conceive a son...Obed, the father of Jesse, Jesse the father of David.</a:t>
            </a:r>
          </a:p>
          <a:p>
            <a:r>
              <a:rPr lang="en-US" sz="2800" dirty="0"/>
              <a:t>Jewish Encyclopedia says Boaz died either on their wedding night or a few days later...</a:t>
            </a:r>
          </a:p>
          <a:p>
            <a:endParaRPr lang="en-US" sz="2800" dirty="0"/>
          </a:p>
        </p:txBody>
      </p:sp>
    </p:spTree>
    <p:extLst>
      <p:ext uri="{BB962C8B-B14F-4D97-AF65-F5344CB8AC3E}">
        <p14:creationId xmlns:p14="http://schemas.microsoft.com/office/powerpoint/2010/main" val="1013271291"/>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2DAE3342-9DFC-49D4-B09C-25E31076931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13" name="Freeform 5">
              <a:extLst>
                <a:ext uri="{FF2B5EF4-FFF2-40B4-BE49-F238E27FC236}">
                  <a16:creationId xmlns:a16="http://schemas.microsoft.com/office/drawing/2014/main" id="{E49E0D20-8423-4612-99A5-14AEF8F6BB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 name="Freeform 6">
              <a:extLst>
                <a:ext uri="{FF2B5EF4-FFF2-40B4-BE49-F238E27FC236}">
                  <a16:creationId xmlns:a16="http://schemas.microsoft.com/office/drawing/2014/main" id="{57C2C108-5A30-48CA-9203-56747AEB7B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 name="Freeform 7">
              <a:extLst>
                <a:ext uri="{FF2B5EF4-FFF2-40B4-BE49-F238E27FC236}">
                  <a16:creationId xmlns:a16="http://schemas.microsoft.com/office/drawing/2014/main" id="{1A343912-2EFC-408E-A862-5C9BF108DC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 name="Freeform 8">
              <a:extLst>
                <a:ext uri="{FF2B5EF4-FFF2-40B4-BE49-F238E27FC236}">
                  <a16:creationId xmlns:a16="http://schemas.microsoft.com/office/drawing/2014/main" id="{AA50D1CF-9DAE-4CF6-B829-E66CEE9D5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 name="Freeform 9">
              <a:extLst>
                <a:ext uri="{FF2B5EF4-FFF2-40B4-BE49-F238E27FC236}">
                  <a16:creationId xmlns:a16="http://schemas.microsoft.com/office/drawing/2014/main" id="{FE5799A4-0568-433E-BF41-752CF516AC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 name="Freeform 10">
              <a:extLst>
                <a:ext uri="{FF2B5EF4-FFF2-40B4-BE49-F238E27FC236}">
                  <a16:creationId xmlns:a16="http://schemas.microsoft.com/office/drawing/2014/main" id="{CDBB86ED-F16F-4C28-BDD5-72D771176F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 name="Freeform 11">
              <a:extLst>
                <a:ext uri="{FF2B5EF4-FFF2-40B4-BE49-F238E27FC236}">
                  <a16:creationId xmlns:a16="http://schemas.microsoft.com/office/drawing/2014/main" id="{3347939E-8B76-4CFC-B2EC-63A7E22783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 name="Freeform 12">
              <a:extLst>
                <a:ext uri="{FF2B5EF4-FFF2-40B4-BE49-F238E27FC236}">
                  <a16:creationId xmlns:a16="http://schemas.microsoft.com/office/drawing/2014/main" id="{FA1DD132-02E4-4CD3-B496-BFF924558A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 name="Freeform 13">
              <a:extLst>
                <a:ext uri="{FF2B5EF4-FFF2-40B4-BE49-F238E27FC236}">
                  <a16:creationId xmlns:a16="http://schemas.microsoft.com/office/drawing/2014/main" id="{710BDA52-A7D7-4E4E-9F36-EC8F983EAF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 name="Freeform 14">
              <a:extLst>
                <a:ext uri="{FF2B5EF4-FFF2-40B4-BE49-F238E27FC236}">
                  <a16:creationId xmlns:a16="http://schemas.microsoft.com/office/drawing/2014/main" id="{B1BDF852-319F-42B8-9A50-7C9A9387CD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 name="Freeform 15">
              <a:extLst>
                <a:ext uri="{FF2B5EF4-FFF2-40B4-BE49-F238E27FC236}">
                  <a16:creationId xmlns:a16="http://schemas.microsoft.com/office/drawing/2014/main" id="{3AACE376-C01E-4F1F-91B7-39D0274BFE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 name="Freeform 16">
              <a:extLst>
                <a:ext uri="{FF2B5EF4-FFF2-40B4-BE49-F238E27FC236}">
                  <a16:creationId xmlns:a16="http://schemas.microsoft.com/office/drawing/2014/main" id="{7F612F4C-050E-459D-9771-ED088374A5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 name="Freeform 17">
              <a:extLst>
                <a:ext uri="{FF2B5EF4-FFF2-40B4-BE49-F238E27FC236}">
                  <a16:creationId xmlns:a16="http://schemas.microsoft.com/office/drawing/2014/main" id="{94E4211B-3E41-4905-8F4E-76811B9E57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 name="Freeform 18">
              <a:extLst>
                <a:ext uri="{FF2B5EF4-FFF2-40B4-BE49-F238E27FC236}">
                  <a16:creationId xmlns:a16="http://schemas.microsoft.com/office/drawing/2014/main" id="{6AEC87EE-0CB8-43DE-8FEB-4586A92E80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 name="Freeform 19">
              <a:extLst>
                <a:ext uri="{FF2B5EF4-FFF2-40B4-BE49-F238E27FC236}">
                  <a16:creationId xmlns:a16="http://schemas.microsoft.com/office/drawing/2014/main" id="{277C1C5D-7BDC-47E4-8B81-C3C4AE949B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 name="Freeform 20">
              <a:extLst>
                <a:ext uri="{FF2B5EF4-FFF2-40B4-BE49-F238E27FC236}">
                  <a16:creationId xmlns:a16="http://schemas.microsoft.com/office/drawing/2014/main" id="{7A2A6EF8-9768-4478-9CD3-DFA547CEFC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 name="Freeform 21">
              <a:extLst>
                <a:ext uri="{FF2B5EF4-FFF2-40B4-BE49-F238E27FC236}">
                  <a16:creationId xmlns:a16="http://schemas.microsoft.com/office/drawing/2014/main" id="{1FD9091C-E8FA-4ADA-937F-A74426ED1B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 name="Freeform 22">
              <a:extLst>
                <a:ext uri="{FF2B5EF4-FFF2-40B4-BE49-F238E27FC236}">
                  <a16:creationId xmlns:a16="http://schemas.microsoft.com/office/drawing/2014/main" id="{B69923E7-63C4-47CE-956E-09D384D4FE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 name="Freeform 23">
              <a:extLst>
                <a:ext uri="{FF2B5EF4-FFF2-40B4-BE49-F238E27FC236}">
                  <a16:creationId xmlns:a16="http://schemas.microsoft.com/office/drawing/2014/main" id="{A2576784-872E-494C-A041-0E346226B7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3" name="Group 32">
            <a:extLst>
              <a:ext uri="{FF2B5EF4-FFF2-40B4-BE49-F238E27FC236}">
                <a16:creationId xmlns:a16="http://schemas.microsoft.com/office/drawing/2014/main" id="{B54F73D8-62C2-4127-9D19-01219BBB99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669293" y="1186483"/>
            <a:ext cx="8848345" cy="4477933"/>
            <a:chOff x="1669293" y="1186483"/>
            <a:chExt cx="8848345" cy="4477933"/>
          </a:xfrm>
        </p:grpSpPr>
        <p:sp>
          <p:nvSpPr>
            <p:cNvPr id="34" name="Rectangle 33">
              <a:extLst>
                <a:ext uri="{FF2B5EF4-FFF2-40B4-BE49-F238E27FC236}">
                  <a16:creationId xmlns:a16="http://schemas.microsoft.com/office/drawing/2014/main" id="{CFD8CA02-9BE5-4B82-8129-6EF6184024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5" name="Isosceles Triangle 34">
              <a:extLst>
                <a:ext uri="{FF2B5EF4-FFF2-40B4-BE49-F238E27FC236}">
                  <a16:creationId xmlns:a16="http://schemas.microsoft.com/office/drawing/2014/main" id="{01515E68-030C-4313-B300-35253163D3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6" name="Rectangle 35">
              <a:extLst>
                <a:ext uri="{FF2B5EF4-FFF2-40B4-BE49-F238E27FC236}">
                  <a16:creationId xmlns:a16="http://schemas.microsoft.com/office/drawing/2014/main" id="{1937725F-1DDF-4225-937E-106DBB047F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sp useBgFill="1">
        <p:nvSpPr>
          <p:cNvPr id="38" name="Rectangle 37">
            <a:extLst>
              <a:ext uri="{FF2B5EF4-FFF2-40B4-BE49-F238E27FC236}">
                <a16:creationId xmlns:a16="http://schemas.microsoft.com/office/drawing/2014/main" id="{8334A2EF-69D9-41C1-9876-91D7FCF7C3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0" name="Group 39">
            <a:extLst>
              <a:ext uri="{FF2B5EF4-FFF2-40B4-BE49-F238E27FC236}">
                <a16:creationId xmlns:a16="http://schemas.microsoft.com/office/drawing/2014/main" id="{874C0C03-1202-4DC9-BA33-998DDFB3FB8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41" name="Freeform 5">
              <a:extLst>
                <a:ext uri="{FF2B5EF4-FFF2-40B4-BE49-F238E27FC236}">
                  <a16:creationId xmlns:a16="http://schemas.microsoft.com/office/drawing/2014/main" id="{60BF984B-F4C1-4BF0-B296-72CAD8814BD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29674" y="1298404"/>
              <a:ext cx="9702800" cy="5573512"/>
            </a:xfrm>
            <a:custGeom>
              <a:avLst/>
              <a:gdLst>
                <a:gd name="T0" fmla="*/ 1752 w 2038"/>
                <a:gd name="T1" fmla="*/ 1169 h 1169"/>
                <a:gd name="T2" fmla="*/ 1487 w 2038"/>
                <a:gd name="T3" fmla="*/ 334 h 1169"/>
                <a:gd name="T4" fmla="*/ 860 w 2038"/>
                <a:gd name="T5" fmla="*/ 22 h 1169"/>
                <a:gd name="T6" fmla="*/ 199 w 2038"/>
                <a:gd name="T7" fmla="*/ 318 h 1169"/>
                <a:gd name="T8" fmla="*/ 399 w 2038"/>
                <a:gd name="T9" fmla="*/ 1165 h 1169"/>
              </a:gdLst>
              <a:ahLst/>
              <a:cxnLst>
                <a:cxn ang="0">
                  <a:pos x="T0" y="T1"/>
                </a:cxn>
                <a:cxn ang="0">
                  <a:pos x="T2" y="T3"/>
                </a:cxn>
                <a:cxn ang="0">
                  <a:pos x="T4" y="T5"/>
                </a:cxn>
                <a:cxn ang="0">
                  <a:pos x="T6" y="T7"/>
                </a:cxn>
                <a:cxn ang="0">
                  <a:pos x="T8" y="T9"/>
                </a:cxn>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 name="Freeform 6">
              <a:extLst>
                <a:ext uri="{FF2B5EF4-FFF2-40B4-BE49-F238E27FC236}">
                  <a16:creationId xmlns:a16="http://schemas.microsoft.com/office/drawing/2014/main" id="{2E887C16-A8CC-48BD-A34B-69B5D14BE1B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70451" y="2018236"/>
              <a:ext cx="7373938" cy="4848892"/>
            </a:xfrm>
            <a:custGeom>
              <a:avLst/>
              <a:gdLst>
                <a:gd name="T0" fmla="*/ 1025 w 1549"/>
                <a:gd name="T1" fmla="*/ 1016 h 1017"/>
                <a:gd name="T2" fmla="*/ 1443 w 1549"/>
                <a:gd name="T3" fmla="*/ 592 h 1017"/>
                <a:gd name="T4" fmla="*/ 782 w 1549"/>
                <a:gd name="T5" fmla="*/ 53 h 1017"/>
                <a:gd name="T6" fmla="*/ 150 w 1549"/>
                <a:gd name="T7" fmla="*/ 329 h 1017"/>
                <a:gd name="T8" fmla="*/ 477 w 1549"/>
                <a:gd name="T9" fmla="*/ 1017 h 1017"/>
              </a:gdLst>
              <a:ahLst/>
              <a:cxnLst>
                <a:cxn ang="0">
                  <a:pos x="T0" y="T1"/>
                </a:cxn>
                <a:cxn ang="0">
                  <a:pos x="T2" y="T3"/>
                </a:cxn>
                <a:cxn ang="0">
                  <a:pos x="T4" y="T5"/>
                </a:cxn>
                <a:cxn ang="0">
                  <a:pos x="T6" y="T7"/>
                </a:cxn>
                <a:cxn ang="0">
                  <a:pos x="T8" y="T9"/>
                </a:cxn>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 name="Freeform 7">
              <a:extLst>
                <a:ext uri="{FF2B5EF4-FFF2-40B4-BE49-F238E27FC236}">
                  <a16:creationId xmlns:a16="http://schemas.microsoft.com/office/drawing/2014/main" id="{1194B805-0CE2-4FD6-804E-2771E18BB47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51351" y="1788400"/>
              <a:ext cx="8035925" cy="5083516"/>
            </a:xfrm>
            <a:custGeom>
              <a:avLst/>
              <a:gdLst>
                <a:gd name="T0" fmla="*/ 1302 w 1688"/>
                <a:gd name="T1" fmla="*/ 1066 h 1066"/>
                <a:gd name="T2" fmla="*/ 1613 w 1688"/>
                <a:gd name="T3" fmla="*/ 850 h 1066"/>
                <a:gd name="T4" fmla="*/ 1517 w 1688"/>
                <a:gd name="T5" fmla="*/ 471 h 1066"/>
                <a:gd name="T6" fmla="*/ 798 w 1688"/>
                <a:gd name="T7" fmla="*/ 28 h 1066"/>
                <a:gd name="T8" fmla="*/ 181 w 1688"/>
                <a:gd name="T9" fmla="*/ 333 h 1066"/>
                <a:gd name="T10" fmla="*/ 420 w 1688"/>
                <a:gd name="T11" fmla="*/ 1066 h 1066"/>
              </a:gdLst>
              <a:ahLst/>
              <a:cxnLst>
                <a:cxn ang="0">
                  <a:pos x="T0" y="T1"/>
                </a:cxn>
                <a:cxn ang="0">
                  <a:pos x="T2" y="T3"/>
                </a:cxn>
                <a:cxn ang="0">
                  <a:pos x="T4" y="T5"/>
                </a:cxn>
                <a:cxn ang="0">
                  <a:pos x="T6" y="T7"/>
                </a:cxn>
                <a:cxn ang="0">
                  <a:pos x="T8" y="T9"/>
                </a:cxn>
                <a:cxn ang="0">
                  <a:pos x="T10" y="T11"/>
                </a:cxn>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1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 name="Freeform 8">
              <a:extLst>
                <a:ext uri="{FF2B5EF4-FFF2-40B4-BE49-F238E27FC236}">
                  <a16:creationId xmlns:a16="http://schemas.microsoft.com/office/drawing/2014/main" id="{96000EBD-113B-4BB5-94F2-B2C96109489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49842"/>
              <a:ext cx="10334625" cy="6322075"/>
            </a:xfrm>
            <a:custGeom>
              <a:avLst/>
              <a:gdLst>
                <a:gd name="T0" fmla="*/ 1873 w 2171"/>
                <a:gd name="T1" fmla="*/ 1326 h 1326"/>
                <a:gd name="T2" fmla="*/ 1609 w 2171"/>
                <a:gd name="T3" fmla="*/ 473 h 1326"/>
                <a:gd name="T4" fmla="*/ 880 w 2171"/>
                <a:gd name="T5" fmla="*/ 63 h 1326"/>
                <a:gd name="T6" fmla="*/ 0 w 2171"/>
                <a:gd name="T7" fmla="*/ 423 h 1326"/>
              </a:gdLst>
              <a:ahLst/>
              <a:cxnLst>
                <a:cxn ang="0">
                  <a:pos x="T0" y="T1"/>
                </a:cxn>
                <a:cxn ang="0">
                  <a:pos x="T2" y="T3"/>
                </a:cxn>
                <a:cxn ang="0">
                  <a:pos x="T4" y="T5"/>
                </a:cxn>
                <a:cxn ang="0">
                  <a:pos x="T6" y="T7"/>
                </a:cxn>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Freeform 9">
              <a:extLst>
                <a:ext uri="{FF2B5EF4-FFF2-40B4-BE49-F238E27FC236}">
                  <a16:creationId xmlns:a16="http://schemas.microsoft.com/office/drawing/2014/main" id="{C2C37892-BF6A-4DDB-BAA9-48B6A051E9A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701" y="6186246"/>
              <a:ext cx="504825" cy="681527"/>
            </a:xfrm>
            <a:custGeom>
              <a:avLst/>
              <a:gdLst>
                <a:gd name="T0" fmla="*/ 0 w 106"/>
                <a:gd name="T1" fmla="*/ 0 h 143"/>
                <a:gd name="T2" fmla="*/ 106 w 106"/>
                <a:gd name="T3" fmla="*/ 143 h 143"/>
              </a:gdLst>
              <a:ahLst/>
              <a:cxnLst>
                <a:cxn ang="0">
                  <a:pos x="T0" y="T1"/>
                </a:cxn>
                <a:cxn ang="0">
                  <a:pos x="T2" y="T3"/>
                </a:cxn>
              </a:cxnLst>
              <a:rect l="0" t="0" r="r" b="b"/>
              <a:pathLst>
                <a:path w="106" h="143">
                  <a:moveTo>
                    <a:pt x="0" y="0"/>
                  </a:moveTo>
                  <a:cubicBezTo>
                    <a:pt x="35" y="54"/>
                    <a:pt x="70" y="101"/>
                    <a:pt x="106" y="143"/>
                  </a:cubicBezTo>
                </a:path>
              </a:pathLst>
            </a:custGeom>
            <a:noFill/>
            <a:ln w="4763"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 name="Freeform 10">
              <a:extLst>
                <a:ext uri="{FF2B5EF4-FFF2-40B4-BE49-F238E27FC236}">
                  <a16:creationId xmlns:a16="http://schemas.microsoft.com/office/drawing/2014/main" id="{B3A53A2B-EB9B-4318-A7F9-E371D211E74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1881"/>
              <a:ext cx="11091863" cy="6923796"/>
            </a:xfrm>
            <a:custGeom>
              <a:avLst/>
              <a:gdLst>
                <a:gd name="T0" fmla="*/ 2046 w 2330"/>
                <a:gd name="T1" fmla="*/ 1452 h 1452"/>
                <a:gd name="T2" fmla="*/ 1813 w 2330"/>
                <a:gd name="T3" fmla="*/ 601 h 1452"/>
                <a:gd name="T4" fmla="*/ 956 w 2330"/>
                <a:gd name="T5" fmla="*/ 97 h 1452"/>
                <a:gd name="T6" fmla="*/ 0 w 2330"/>
                <a:gd name="T7" fmla="*/ 366 h 1452"/>
              </a:gdLst>
              <a:ahLst/>
              <a:cxnLst>
                <a:cxn ang="0">
                  <a:pos x="T0" y="T1"/>
                </a:cxn>
                <a:cxn ang="0">
                  <a:pos x="T2" y="T3"/>
                </a:cxn>
                <a:cxn ang="0">
                  <a:pos x="T4" y="T5"/>
                </a:cxn>
                <a:cxn ang="0">
                  <a:pos x="T6" y="T7"/>
                </a:cxn>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Freeform 11">
              <a:extLst>
                <a:ext uri="{FF2B5EF4-FFF2-40B4-BE49-F238E27FC236}">
                  <a16:creationId xmlns:a16="http://schemas.microsoft.com/office/drawing/2014/main" id="{59001F5F-9338-43E1-BB4B-21C681CA201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426601" y="5579"/>
              <a:ext cx="5788025" cy="6847184"/>
            </a:xfrm>
            <a:custGeom>
              <a:avLst/>
              <a:gdLst>
                <a:gd name="T0" fmla="*/ 1094 w 1216"/>
                <a:gd name="T1" fmla="*/ 1436 h 1436"/>
                <a:gd name="T2" fmla="*/ 709 w 1216"/>
                <a:gd name="T3" fmla="*/ 551 h 1436"/>
                <a:gd name="T4" fmla="*/ 0 w 1216"/>
                <a:gd name="T5" fmla="*/ 0 h 1436"/>
              </a:gdLst>
              <a:ahLst/>
              <a:cxnLst>
                <a:cxn ang="0">
                  <a:pos x="T0" y="T1"/>
                </a:cxn>
                <a:cxn ang="0">
                  <a:pos x="T2" y="T3"/>
                </a:cxn>
                <a:cxn ang="0">
                  <a:pos x="T4" y="T5"/>
                </a:cxn>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Freeform 12">
              <a:extLst>
                <a:ext uri="{FF2B5EF4-FFF2-40B4-BE49-F238E27FC236}">
                  <a16:creationId xmlns:a16="http://schemas.microsoft.com/office/drawing/2014/main" id="{24781ABE-347F-40E9-9BB2-3E35C8F153F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579"/>
              <a:ext cx="1057275" cy="614491"/>
            </a:xfrm>
            <a:custGeom>
              <a:avLst/>
              <a:gdLst>
                <a:gd name="T0" fmla="*/ 222 w 222"/>
                <a:gd name="T1" fmla="*/ 0 h 129"/>
                <a:gd name="T2" fmla="*/ 0 w 222"/>
                <a:gd name="T3" fmla="*/ 129 h 129"/>
              </a:gdLst>
              <a:ahLst/>
              <a:cxnLst>
                <a:cxn ang="0">
                  <a:pos x="T0" y="T1"/>
                </a:cxn>
                <a:cxn ang="0">
                  <a:pos x="T2" y="T3"/>
                </a:cxn>
              </a:cxnLst>
              <a:rect l="0" t="0" r="r" b="b"/>
              <a:pathLst>
                <a:path w="222" h="129">
                  <a:moveTo>
                    <a:pt x="222" y="0"/>
                  </a:moveTo>
                  <a:cubicBezTo>
                    <a:pt x="152" y="35"/>
                    <a:pt x="76" y="78"/>
                    <a:pt x="0" y="129"/>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Freeform 13">
              <a:extLst>
                <a:ext uri="{FF2B5EF4-FFF2-40B4-BE49-F238E27FC236}">
                  <a16:creationId xmlns:a16="http://schemas.microsoft.com/office/drawing/2014/main" id="{6D8A7767-4D16-4AB7-8277-D66FEC7F74C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21889" y="5579"/>
              <a:ext cx="5588000" cy="6866337"/>
            </a:xfrm>
            <a:custGeom>
              <a:avLst/>
              <a:gdLst>
                <a:gd name="T0" fmla="*/ 1067 w 1174"/>
                <a:gd name="T1" fmla="*/ 1440 h 1440"/>
                <a:gd name="T2" fmla="*/ 698 w 1174"/>
                <a:gd name="T3" fmla="*/ 577 h 1440"/>
                <a:gd name="T4" fmla="*/ 0 w 1174"/>
                <a:gd name="T5" fmla="*/ 0 h 1440"/>
              </a:gdLst>
              <a:ahLst/>
              <a:cxnLst>
                <a:cxn ang="0">
                  <a:pos x="T0" y="T1"/>
                </a:cxn>
                <a:cxn ang="0">
                  <a:pos x="T2" y="T3"/>
                </a:cxn>
                <a:cxn ang="0">
                  <a:pos x="T4" y="T5"/>
                </a:cxn>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1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Freeform 14">
              <a:extLst>
                <a:ext uri="{FF2B5EF4-FFF2-40B4-BE49-F238E27FC236}">
                  <a16:creationId xmlns:a16="http://schemas.microsoft.com/office/drawing/2014/main" id="{1B7D649D-9559-4E1D-937A-35194835023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701" y="790"/>
              <a:ext cx="595313" cy="352734"/>
            </a:xfrm>
            <a:custGeom>
              <a:avLst/>
              <a:gdLst>
                <a:gd name="T0" fmla="*/ 125 w 125"/>
                <a:gd name="T1" fmla="*/ 0 h 74"/>
                <a:gd name="T2" fmla="*/ 0 w 125"/>
                <a:gd name="T3" fmla="*/ 74 h 74"/>
              </a:gdLst>
              <a:ahLst/>
              <a:cxnLst>
                <a:cxn ang="0">
                  <a:pos x="T0" y="T1"/>
                </a:cxn>
                <a:cxn ang="0">
                  <a:pos x="T2" y="T3"/>
                </a:cxn>
              </a:cxnLst>
              <a:rect l="0" t="0" r="r" b="b"/>
              <a:pathLst>
                <a:path w="125" h="74">
                  <a:moveTo>
                    <a:pt x="125" y="0"/>
                  </a:moveTo>
                  <a:cubicBezTo>
                    <a:pt x="85" y="22"/>
                    <a:pt x="43" y="47"/>
                    <a:pt x="0" y="74"/>
                  </a:cubicBezTo>
                </a:path>
              </a:pathLst>
            </a:custGeom>
            <a:noFill/>
            <a:ln w="9525" cap="flat">
              <a:solidFill>
                <a:schemeClr val="tx1">
                  <a:alpha val="1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Freeform 15">
              <a:extLst>
                <a:ext uri="{FF2B5EF4-FFF2-40B4-BE49-F238E27FC236}">
                  <a16:creationId xmlns:a16="http://schemas.microsoft.com/office/drawing/2014/main" id="{45AA5D21-8C7B-4C77-815C-C3A8EA0A589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012389" y="5579"/>
              <a:ext cx="5497513" cy="6866337"/>
            </a:xfrm>
            <a:custGeom>
              <a:avLst/>
              <a:gdLst>
                <a:gd name="T0" fmla="*/ 1056 w 1155"/>
                <a:gd name="T1" fmla="*/ 1440 h 1440"/>
                <a:gd name="T2" fmla="*/ 686 w 1155"/>
                <a:gd name="T3" fmla="*/ 580 h 1440"/>
                <a:gd name="T4" fmla="*/ 0 w 1155"/>
                <a:gd name="T5" fmla="*/ 0 h 1440"/>
              </a:gdLst>
              <a:ahLst/>
              <a:cxnLst>
                <a:cxn ang="0">
                  <a:pos x="T0" y="T1"/>
                </a:cxn>
                <a:cxn ang="0">
                  <a:pos x="T2" y="T3"/>
                </a:cxn>
                <a:cxn ang="0">
                  <a:pos x="T4" y="T5"/>
                </a:cxn>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1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Freeform 16">
              <a:extLst>
                <a:ext uri="{FF2B5EF4-FFF2-40B4-BE49-F238E27FC236}">
                  <a16:creationId xmlns:a16="http://schemas.microsoft.com/office/drawing/2014/main" id="{D7A46675-AA96-41DB-B9DB-CAA471A2072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579"/>
              <a:ext cx="357188" cy="213875"/>
            </a:xfrm>
            <a:custGeom>
              <a:avLst/>
              <a:gdLst>
                <a:gd name="T0" fmla="*/ 75 w 75"/>
                <a:gd name="T1" fmla="*/ 0 h 45"/>
                <a:gd name="T2" fmla="*/ 0 w 75"/>
                <a:gd name="T3" fmla="*/ 45 h 45"/>
              </a:gdLst>
              <a:ahLst/>
              <a:cxnLst>
                <a:cxn ang="0">
                  <a:pos x="T0" y="T1"/>
                </a:cxn>
                <a:cxn ang="0">
                  <a:pos x="T2" y="T3"/>
                </a:cxn>
              </a:cxnLst>
              <a:rect l="0" t="0" r="r" b="b"/>
              <a:pathLst>
                <a:path w="75" h="45">
                  <a:moveTo>
                    <a:pt x="75" y="0"/>
                  </a:moveTo>
                  <a:cubicBezTo>
                    <a:pt x="50" y="14"/>
                    <a:pt x="25" y="29"/>
                    <a:pt x="0" y="45"/>
                  </a:cubicBezTo>
                </a:path>
              </a:pathLst>
            </a:custGeom>
            <a:noFill/>
            <a:ln w="12700" cap="flat">
              <a:solidFill>
                <a:schemeClr val="tx1">
                  <a:alpha val="1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Freeform 17">
              <a:extLst>
                <a:ext uri="{FF2B5EF4-FFF2-40B4-BE49-F238E27FC236}">
                  <a16:creationId xmlns:a16="http://schemas.microsoft.com/office/drawing/2014/main" id="{82090F8A-ECF2-423C-98D0-8EF2262203B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210826" y="790"/>
              <a:ext cx="5522913" cy="6871126"/>
            </a:xfrm>
            <a:custGeom>
              <a:avLst/>
              <a:gdLst>
                <a:gd name="T0" fmla="*/ 1053 w 1160"/>
                <a:gd name="T1" fmla="*/ 1441 h 1441"/>
                <a:gd name="T2" fmla="*/ 705 w 1160"/>
                <a:gd name="T3" fmla="*/ 599 h 1441"/>
                <a:gd name="T4" fmla="*/ 0 w 1160"/>
                <a:gd name="T5" fmla="*/ 0 h 1441"/>
              </a:gdLst>
              <a:ahLst/>
              <a:cxnLst>
                <a:cxn ang="0">
                  <a:pos x="T0" y="T1"/>
                </a:cxn>
                <a:cxn ang="0">
                  <a:pos x="T2" y="T3"/>
                </a:cxn>
                <a:cxn ang="0">
                  <a:pos x="T4" y="T5"/>
                </a:cxn>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Freeform 18">
              <a:extLst>
                <a:ext uri="{FF2B5EF4-FFF2-40B4-BE49-F238E27FC236}">
                  <a16:creationId xmlns:a16="http://schemas.microsoft.com/office/drawing/2014/main" id="{EA5DE46B-A4BE-407F-835A-693D3E979EA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63239" y="5579"/>
              <a:ext cx="5413375" cy="6866337"/>
            </a:xfrm>
            <a:custGeom>
              <a:avLst/>
              <a:gdLst>
                <a:gd name="T0" fmla="*/ 1040 w 1137"/>
                <a:gd name="T1" fmla="*/ 1440 h 1440"/>
                <a:gd name="T2" fmla="*/ 698 w 1137"/>
                <a:gd name="T3" fmla="*/ 611 h 1440"/>
                <a:gd name="T4" fmla="*/ 0 w 1137"/>
                <a:gd name="T5" fmla="*/ 0 h 1440"/>
              </a:gdLst>
              <a:ahLst/>
              <a:cxnLst>
                <a:cxn ang="0">
                  <a:pos x="T0" y="T1"/>
                </a:cxn>
                <a:cxn ang="0">
                  <a:pos x="T2" y="T3"/>
                </a:cxn>
                <a:cxn ang="0">
                  <a:pos x="T4" y="T5"/>
                </a:cxn>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Freeform 19">
              <a:extLst>
                <a:ext uri="{FF2B5EF4-FFF2-40B4-BE49-F238E27FC236}">
                  <a16:creationId xmlns:a16="http://schemas.microsoft.com/office/drawing/2014/main" id="{429E4297-5489-465D-A6D7-03BD468E05C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877576" y="5579"/>
              <a:ext cx="5037138" cy="6861550"/>
            </a:xfrm>
            <a:custGeom>
              <a:avLst/>
              <a:gdLst>
                <a:gd name="T0" fmla="*/ 1011 w 1058"/>
                <a:gd name="T1" fmla="*/ 1439 h 1439"/>
                <a:gd name="T2" fmla="*/ 648 w 1058"/>
                <a:gd name="T3" fmla="*/ 617 h 1439"/>
                <a:gd name="T4" fmla="*/ 0 w 1058"/>
                <a:gd name="T5" fmla="*/ 0 h 1439"/>
              </a:gdLst>
              <a:ahLst/>
              <a:cxnLst>
                <a:cxn ang="0">
                  <a:pos x="T0" y="T1"/>
                </a:cxn>
                <a:cxn ang="0">
                  <a:pos x="T2" y="T3"/>
                </a:cxn>
                <a:cxn ang="0">
                  <a:pos x="T4" y="T5"/>
                </a:cxn>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Freeform 20">
              <a:extLst>
                <a:ext uri="{FF2B5EF4-FFF2-40B4-BE49-F238E27FC236}">
                  <a16:creationId xmlns:a16="http://schemas.microsoft.com/office/drawing/2014/main" id="{69A4CFA1-B603-453B-AC53-49E8A8DF7EE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768289" y="5579"/>
              <a:ext cx="3417888" cy="2742066"/>
            </a:xfrm>
            <a:custGeom>
              <a:avLst/>
              <a:gdLst>
                <a:gd name="T0" fmla="*/ 718 w 718"/>
                <a:gd name="T1" fmla="*/ 575 h 575"/>
                <a:gd name="T2" fmla="*/ 0 w 718"/>
                <a:gd name="T3" fmla="*/ 0 h 575"/>
              </a:gdLst>
              <a:ahLst/>
              <a:cxnLst>
                <a:cxn ang="0">
                  <a:pos x="T0" y="T1"/>
                </a:cxn>
                <a:cxn ang="0">
                  <a:pos x="T2" y="T3"/>
                </a:cxn>
              </a:cxnLst>
              <a:rect l="0" t="0" r="r" b="b"/>
              <a:pathLst>
                <a:path w="718" h="575">
                  <a:moveTo>
                    <a:pt x="718" y="575"/>
                  </a:moveTo>
                  <a:cubicBezTo>
                    <a:pt x="500" y="360"/>
                    <a:pt x="260" y="163"/>
                    <a:pt x="0" y="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 name="Freeform 21">
              <a:extLst>
                <a:ext uri="{FF2B5EF4-FFF2-40B4-BE49-F238E27FC236}">
                  <a16:creationId xmlns:a16="http://schemas.microsoft.com/office/drawing/2014/main" id="{7A997EDF-8927-490B-AD5F-046317B8B2B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9235014" y="10367"/>
              <a:ext cx="2951163" cy="2555325"/>
            </a:xfrm>
            <a:custGeom>
              <a:avLst/>
              <a:gdLst>
                <a:gd name="T0" fmla="*/ 620 w 620"/>
                <a:gd name="T1" fmla="*/ 536 h 536"/>
                <a:gd name="T2" fmla="*/ 0 w 620"/>
                <a:gd name="T3" fmla="*/ 0 h 536"/>
              </a:gdLst>
              <a:ahLst/>
              <a:cxnLst>
                <a:cxn ang="0">
                  <a:pos x="T0" y="T1"/>
                </a:cxn>
                <a:cxn ang="0">
                  <a:pos x="T2" y="T3"/>
                </a:cxn>
              </a:cxnLst>
              <a:rect l="0" t="0" r="r" b="b"/>
              <a:pathLst>
                <a:path w="620" h="536">
                  <a:moveTo>
                    <a:pt x="620" y="536"/>
                  </a:moveTo>
                  <a:cubicBezTo>
                    <a:pt x="404" y="314"/>
                    <a:pt x="196" y="138"/>
                    <a:pt x="0" y="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 name="Freeform 22">
              <a:extLst>
                <a:ext uri="{FF2B5EF4-FFF2-40B4-BE49-F238E27FC236}">
                  <a16:creationId xmlns:a16="http://schemas.microsoft.com/office/drawing/2014/main" id="{3C91BE84-B1A4-4592-A942-2C72C86DD8C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20826" y="5579"/>
              <a:ext cx="2165350" cy="1358265"/>
            </a:xfrm>
            <a:custGeom>
              <a:avLst/>
              <a:gdLst>
                <a:gd name="T0" fmla="*/ 0 w 455"/>
                <a:gd name="T1" fmla="*/ 0 h 285"/>
                <a:gd name="T2" fmla="*/ 455 w 455"/>
                <a:gd name="T3" fmla="*/ 285 h 285"/>
              </a:gdLst>
              <a:ahLst/>
              <a:cxnLst>
                <a:cxn ang="0">
                  <a:pos x="T0" y="T1"/>
                </a:cxn>
                <a:cxn ang="0">
                  <a:pos x="T2" y="T3"/>
                </a:cxn>
              </a:cxnLst>
              <a:rect l="0" t="0" r="r" b="b"/>
              <a:pathLst>
                <a:path w="455" h="285">
                  <a:moveTo>
                    <a:pt x="0" y="0"/>
                  </a:moveTo>
                  <a:cubicBezTo>
                    <a:pt x="153" y="85"/>
                    <a:pt x="308" y="180"/>
                    <a:pt x="455" y="285"/>
                  </a:cubicBezTo>
                </a:path>
              </a:pathLst>
            </a:custGeom>
            <a:noFill/>
            <a:ln w="9525" cap="flat">
              <a:solidFill>
                <a:schemeClr val="tx1">
                  <a:alpha val="1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 name="Freeform 23">
              <a:extLst>
                <a:ext uri="{FF2B5EF4-FFF2-40B4-BE49-F238E27FC236}">
                  <a16:creationId xmlns:a16="http://schemas.microsoft.com/office/drawing/2014/main" id="{A0AAA5CD-6E44-429A-91FA-D650BAF9EE4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90826" y="5579"/>
              <a:ext cx="895350" cy="534687"/>
            </a:xfrm>
            <a:custGeom>
              <a:avLst/>
              <a:gdLst>
                <a:gd name="T0" fmla="*/ 0 w 188"/>
                <a:gd name="T1" fmla="*/ 0 h 112"/>
                <a:gd name="T2" fmla="*/ 188 w 188"/>
                <a:gd name="T3" fmla="*/ 112 h 112"/>
              </a:gdLst>
              <a:ahLst/>
              <a:cxnLst>
                <a:cxn ang="0">
                  <a:pos x="T0" y="T1"/>
                </a:cxn>
                <a:cxn ang="0">
                  <a:pos x="T2" y="T3"/>
                </a:cxn>
              </a:cxnLst>
              <a:rect l="0" t="0" r="r" b="b"/>
              <a:pathLst>
                <a:path w="188" h="112">
                  <a:moveTo>
                    <a:pt x="0" y="0"/>
                  </a:moveTo>
                  <a:cubicBezTo>
                    <a:pt x="63" y="36"/>
                    <a:pt x="126" y="73"/>
                    <a:pt x="188" y="112"/>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4" name="Title 3">
            <a:extLst>
              <a:ext uri="{FF2B5EF4-FFF2-40B4-BE49-F238E27FC236}">
                <a16:creationId xmlns:a16="http://schemas.microsoft.com/office/drawing/2014/main" id="{41E23636-D62A-4AA0-7278-003449732E2A}"/>
              </a:ext>
            </a:extLst>
          </p:cNvPr>
          <p:cNvSpPr>
            <a:spLocks noGrp="1"/>
          </p:cNvSpPr>
          <p:nvPr>
            <p:ph type="title"/>
          </p:nvPr>
        </p:nvSpPr>
        <p:spPr>
          <a:xfrm>
            <a:off x="7552891" y="1022767"/>
            <a:ext cx="3849624" cy="4703932"/>
          </a:xfrm>
        </p:spPr>
        <p:txBody>
          <a:bodyPr vert="horz" lIns="228600" tIns="228600" rIns="228600" bIns="0" rtlCol="0" anchor="t">
            <a:normAutofit/>
          </a:bodyPr>
          <a:lstStyle/>
          <a:p>
            <a:pPr algn="l">
              <a:lnSpc>
                <a:spcPct val="80000"/>
              </a:lnSpc>
            </a:pPr>
            <a:r>
              <a:rPr lang="en-US" sz="2800" dirty="0">
                <a:solidFill>
                  <a:schemeClr val="tx2"/>
                </a:solidFill>
              </a:rPr>
              <a:t>Boaz was determined to not rest until this matter – Naomi and Ruth’s situation be redeemed...</a:t>
            </a:r>
            <a:br>
              <a:rPr lang="en-US" sz="2800" dirty="0">
                <a:solidFill>
                  <a:schemeClr val="tx2"/>
                </a:solidFill>
              </a:rPr>
            </a:br>
            <a:br>
              <a:rPr lang="en-US" sz="2800" dirty="0">
                <a:solidFill>
                  <a:schemeClr val="tx2"/>
                </a:solidFill>
              </a:rPr>
            </a:br>
            <a:br>
              <a:rPr lang="en-US" sz="2800" dirty="0">
                <a:solidFill>
                  <a:schemeClr val="tx2"/>
                </a:solidFill>
              </a:rPr>
            </a:br>
            <a:r>
              <a:rPr lang="en-US" sz="2800" dirty="0">
                <a:solidFill>
                  <a:schemeClr val="tx2"/>
                </a:solidFill>
              </a:rPr>
              <a:t>John 19:30 records another Kinsman Redeemer Who determined to not rest until all was finished... Jesus cried, “It is finished”...</a:t>
            </a:r>
          </a:p>
        </p:txBody>
      </p:sp>
      <p:sp>
        <p:nvSpPr>
          <p:cNvPr id="61" name="Rectangle 60">
            <a:extLst>
              <a:ext uri="{FF2B5EF4-FFF2-40B4-BE49-F238E27FC236}">
                <a16:creationId xmlns:a16="http://schemas.microsoft.com/office/drawing/2014/main" id="{C8CA0C52-5ACA-4F17-AA4A-312E0E1109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7720" y="795527"/>
            <a:ext cx="5970638" cy="5248847"/>
          </a:xfrm>
          <a:prstGeom prst="rect">
            <a:avLst/>
          </a:prstGeom>
          <a:solidFill>
            <a:schemeClr val="bg1"/>
          </a:solidFill>
          <a:ln w="19050">
            <a:solidFill>
              <a:srgbClr val="FFCF82"/>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Placeholder 6" descr="A person with a crown of thorns on his chest holding a cross&#10;&#10;AI-generated content may be incorrect.">
            <a:extLst>
              <a:ext uri="{FF2B5EF4-FFF2-40B4-BE49-F238E27FC236}">
                <a16:creationId xmlns:a16="http://schemas.microsoft.com/office/drawing/2014/main" id="{9F983DAF-6074-59C5-1187-EAC00087BC4B}"/>
              </a:ext>
            </a:extLst>
          </p:cNvPr>
          <p:cNvPicPr>
            <a:picLocks noGrp="1" noChangeAspect="1"/>
          </p:cNvPicPr>
          <p:nvPr>
            <p:ph type="pic" idx="1"/>
          </p:nvPr>
        </p:nvPicPr>
        <p:blipFill>
          <a:blip r:embed="rId2"/>
          <a:srcRect l="17469" r="18309" b="1"/>
          <a:stretch>
            <a:fillRect/>
          </a:stretch>
        </p:blipFill>
        <p:spPr>
          <a:xfrm>
            <a:off x="972115" y="960214"/>
            <a:ext cx="5641848" cy="4919472"/>
          </a:xfrm>
          <a:prstGeom prst="rect">
            <a:avLst/>
          </a:prstGeom>
          <a:ln w="12700">
            <a:noFill/>
          </a:ln>
        </p:spPr>
      </p:pic>
      <p:sp>
        <p:nvSpPr>
          <p:cNvPr id="63" name="Isosceles Triangle 39">
            <a:extLst>
              <a:ext uri="{FF2B5EF4-FFF2-40B4-BE49-F238E27FC236}">
                <a16:creationId xmlns:a16="http://schemas.microsoft.com/office/drawing/2014/main" id="{4F37E7FB-7372-47E3-914E-7CF7E94B1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750273" y="3291386"/>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83286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FB928B5E-B0F2-372C-86EE-BD29114A472E}"/>
              </a:ext>
            </a:extLst>
          </p:cNvPr>
          <p:cNvPicPr>
            <a:picLocks noGrp="1" noChangeAspect="1"/>
          </p:cNvPicPr>
          <p:nvPr>
            <p:ph type="pic" idx="1"/>
          </p:nvPr>
        </p:nvPicPr>
        <p:blipFill>
          <a:blip r:embed="rId2"/>
          <a:srcRect l="27490" r="27490"/>
          <a:stretch>
            <a:fillRect/>
          </a:stretch>
        </p:blipFill>
        <p:spPr/>
      </p:pic>
      <p:sp>
        <p:nvSpPr>
          <p:cNvPr id="3" name="Title 2">
            <a:extLst>
              <a:ext uri="{FF2B5EF4-FFF2-40B4-BE49-F238E27FC236}">
                <a16:creationId xmlns:a16="http://schemas.microsoft.com/office/drawing/2014/main" id="{1B7CF064-39C9-B11E-0559-A9816AA6AAF7}"/>
              </a:ext>
            </a:extLst>
          </p:cNvPr>
          <p:cNvSpPr>
            <a:spLocks noGrp="1"/>
          </p:cNvSpPr>
          <p:nvPr>
            <p:ph type="title"/>
          </p:nvPr>
        </p:nvSpPr>
        <p:spPr>
          <a:xfrm>
            <a:off x="872191" y="2651803"/>
            <a:ext cx="5776646" cy="1178032"/>
          </a:xfrm>
        </p:spPr>
        <p:txBody>
          <a:bodyPr/>
          <a:lstStyle/>
          <a:p>
            <a:r>
              <a:rPr lang="en-US" dirty="0"/>
              <a:t>Communion</a:t>
            </a:r>
          </a:p>
        </p:txBody>
      </p:sp>
    </p:spTree>
    <p:extLst>
      <p:ext uri="{BB962C8B-B14F-4D97-AF65-F5344CB8AC3E}">
        <p14:creationId xmlns:p14="http://schemas.microsoft.com/office/powerpoint/2010/main" val="1121967785"/>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Atlas</Template>
  <TotalTime>65</TotalTime>
  <Words>407</Words>
  <Application>Microsoft Macintosh PowerPoint</Application>
  <PresentationFormat>Widescreen</PresentationFormat>
  <Paragraphs>22</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Calibri Light</vt:lpstr>
      <vt:lpstr>Rockwell</vt:lpstr>
      <vt:lpstr>Wingdings</vt:lpstr>
      <vt:lpstr>Atlas</vt:lpstr>
      <vt:lpstr>Ruth 4</vt:lpstr>
      <vt:lpstr>V1-2 Boaz goes to the city gate  The family guardian goes pass &amp; Boaz calls him for a meeting  Boaz gathers 10 city Elders – official meeting  V3-5 Naomi wants to sell Elimelek’s land. Boaz suggests to the Family Guardian – buy the land, you are the closest Redeemer– if you do, so be it; if not, I will...he responds, “I will”...</vt:lpstr>
      <vt:lpstr>Terms of Redemption: v3-6</vt:lpstr>
      <vt:lpstr>“It might endanger my own estate...”</vt:lpstr>
      <vt:lpstr>Legal Transactions Settled</vt:lpstr>
      <vt:lpstr>The Elders rejoice (v11-12)</vt:lpstr>
      <vt:lpstr>PowerPoint Presentation</vt:lpstr>
      <vt:lpstr>Boaz was determined to not rest until this matter – Naomi and Ruth’s situation be redeemed...   John 19:30 records another Kinsman Redeemer Who determined to not rest until all was finished... Jesus cried, “It is finished”...</vt:lpstr>
      <vt:lpstr>Communion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Smith</dc:creator>
  <cp:lastModifiedBy>JoAnn Smith</cp:lastModifiedBy>
  <cp:revision>3</cp:revision>
  <dcterms:created xsi:type="dcterms:W3CDTF">2026-01-30T21:05:05Z</dcterms:created>
  <dcterms:modified xsi:type="dcterms:W3CDTF">2026-01-31T03:12:05Z</dcterms:modified>
</cp:coreProperties>
</file>