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Montserrat"/>
      <p:regular r:id="rId19"/>
      <p:bold r:id="rId20"/>
      <p:italic r:id="rId21"/>
      <p:boldItalic r:id="rId22"/>
    </p:embeddedFont>
    <p:embeddedFont>
      <p:font typeface="La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Montserrat-bold.fntdata"/><Relationship Id="rId22" Type="http://schemas.openxmlformats.org/officeDocument/2006/relationships/font" Target="fonts/Montserrat-boldItalic.fntdata"/><Relationship Id="rId21" Type="http://schemas.openxmlformats.org/officeDocument/2006/relationships/font" Target="fonts/Montserrat-italic.fntdata"/><Relationship Id="rId24" Type="http://schemas.openxmlformats.org/officeDocument/2006/relationships/font" Target="fonts/Lato-bold.fntdata"/><Relationship Id="rId23" Type="http://schemas.openxmlformats.org/officeDocument/2006/relationships/font" Target="fonts/La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ato-boldItalic.fntdata"/><Relationship Id="rId25"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Montserrat-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7d139f89545d4aff_2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7d139f89545d4aff_2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7d139f89545d4aff_2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7d139f89545d4aff_2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7d139f89545d4aff_2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7d139f89545d4aff_2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7d139f89545d4aff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7d139f89545d4aff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7d139f89545d4aff_1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7d139f89545d4aff_1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7d139f89545d4aff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7d139f89545d4aff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7d139f89545d4aff_1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7d139f89545d4aff_1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7d139f89545d4aff_1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7d139f89545d4aff_1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7d139f89545d4aff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7d139f89545d4aff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7d139f89545d4aff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7d139f89545d4aff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7d139f89545d4aff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7d139f89545d4aff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7d139f89545d4aff_2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7d139f89545d4aff_2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021055" y="818925"/>
            <a:ext cx="6024000" cy="2363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a:p>
            <a:pPr indent="0" lvl="0" marL="0" rtl="0" algn="l">
              <a:spcBef>
                <a:spcPts val="0"/>
              </a:spcBef>
              <a:spcAft>
                <a:spcPts val="0"/>
              </a:spcAft>
              <a:buNone/>
            </a:pPr>
            <a:r>
              <a:rPr lang="en"/>
              <a:t>Walk in New Identity, Shine the Light of Christ.</a:t>
            </a:r>
            <a:endParaRPr/>
          </a:p>
          <a:p>
            <a:pPr indent="0" lvl="0" marL="0" rtl="0" algn="l">
              <a:spcBef>
                <a:spcPts val="0"/>
              </a:spcBef>
              <a:spcAft>
                <a:spcPts val="0"/>
              </a:spcAft>
              <a:buNone/>
            </a:pPr>
            <a:r>
              <a:rPr lang="en" sz="2600">
                <a:solidFill>
                  <a:srgbClr val="FFFFFF"/>
                </a:solidFill>
              </a:rPr>
              <a:t>1 Peter 1:1-2:12</a:t>
            </a:r>
            <a:endParaRPr sz="2600">
              <a:solidFill>
                <a:srgbClr val="FFFFFF"/>
              </a:solidFill>
            </a:endParaRPr>
          </a:p>
        </p:txBody>
      </p:sp>
      <p:sp>
        <p:nvSpPr>
          <p:cNvPr id="135" name="Google Shape;135;p13"/>
          <p:cNvSpPr txBox="1"/>
          <p:nvPr>
            <p:ph idx="1" type="subTitle"/>
          </p:nvPr>
        </p:nvSpPr>
        <p:spPr>
          <a:xfrm>
            <a:off x="4666775" y="3182325"/>
            <a:ext cx="3966900" cy="777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Emily Franklin</a:t>
            </a:r>
            <a:endParaRPr/>
          </a:p>
          <a:p>
            <a:pPr indent="0" lvl="0" marL="0" rtl="0" algn="l">
              <a:spcBef>
                <a:spcPts val="0"/>
              </a:spcBef>
              <a:spcAft>
                <a:spcPts val="0"/>
              </a:spcAft>
              <a:buNone/>
            </a:pPr>
            <a:r>
              <a:rPr lang="en"/>
              <a:t>Bethany Deaf Assembly</a:t>
            </a:r>
            <a:endParaRPr/>
          </a:p>
          <a:p>
            <a:pPr indent="0" lvl="0" marL="0" rtl="0" algn="l">
              <a:spcBef>
                <a:spcPts val="0"/>
              </a:spcBef>
              <a:spcAft>
                <a:spcPts val="0"/>
              </a:spcAft>
              <a:buNone/>
            </a:pPr>
            <a:r>
              <a:rPr lang="en"/>
              <a:t>February 8,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2"/>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2:9-10</a:t>
            </a:r>
            <a:endParaRPr/>
          </a:p>
        </p:txBody>
      </p:sp>
      <p:sp>
        <p:nvSpPr>
          <p:cNvPr id="191" name="Google Shape;191;p22"/>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900"/>
              <a:t>You are a chosen people! Royal priests! A holy nation! God’s very own possession. You can show others the goodness of God, for He called you out of darkness into His wonderful light!</a:t>
            </a:r>
            <a:endParaRPr sz="1900"/>
          </a:p>
          <a:p>
            <a:pPr indent="0" lvl="0" marL="0" rtl="0" algn="l">
              <a:spcBef>
                <a:spcPts val="1200"/>
              </a:spcBef>
              <a:spcAft>
                <a:spcPts val="0"/>
              </a:spcAft>
              <a:buNone/>
            </a:pPr>
            <a:r>
              <a:rPr lang="en" sz="1900"/>
              <a:t>Once you had no identity as a people; now you are God’s people. Once you received no mercy; now you have received God’s mercy!</a:t>
            </a:r>
            <a:endParaRPr sz="1900"/>
          </a:p>
          <a:p>
            <a:pPr indent="0" lvl="0" marL="0" rtl="0" algn="l">
              <a:spcBef>
                <a:spcPts val="1200"/>
              </a:spcBef>
              <a:spcAft>
                <a:spcPts val="1200"/>
              </a:spcAft>
              <a:buNone/>
            </a:pPr>
            <a:r>
              <a:rPr lang="en" sz="1900"/>
              <a:t>(What does this mean? Historical Context: Mediator)</a:t>
            </a:r>
            <a:endParaRPr sz="19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3"/>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2:11-12</a:t>
            </a:r>
            <a:endParaRPr/>
          </a:p>
        </p:txBody>
      </p:sp>
      <p:sp>
        <p:nvSpPr>
          <p:cNvPr id="197" name="Google Shape;197;p23"/>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Char char="-"/>
            </a:pPr>
            <a:r>
              <a:rPr lang="en" sz="2000"/>
              <a:t>Temporary Residents and Foreigners, eternal life in Christ.</a:t>
            </a:r>
            <a:endParaRPr sz="2000"/>
          </a:p>
          <a:p>
            <a:pPr indent="-355600" lvl="0" marL="457200" rtl="0" algn="l">
              <a:spcBef>
                <a:spcPts val="0"/>
              </a:spcBef>
              <a:spcAft>
                <a:spcPts val="0"/>
              </a:spcAft>
              <a:buSzPts val="2000"/>
              <a:buChar char="-"/>
            </a:pPr>
            <a:r>
              <a:rPr lang="en" sz="2000"/>
              <a:t>Keep away from worldly desires, how?</a:t>
            </a:r>
            <a:endParaRPr sz="2000"/>
          </a:p>
          <a:p>
            <a:pPr indent="-355600" lvl="0" marL="457200" rtl="0" algn="l">
              <a:spcBef>
                <a:spcPts val="0"/>
              </a:spcBef>
              <a:spcAft>
                <a:spcPts val="0"/>
              </a:spcAft>
              <a:buSzPts val="2000"/>
              <a:buChar char="-"/>
            </a:pPr>
            <a:r>
              <a:rPr lang="en" sz="2000"/>
              <a:t>Being the light in the darkness.</a:t>
            </a:r>
            <a:endParaRPr sz="2000"/>
          </a:p>
          <a:p>
            <a:pPr indent="-355600" lvl="0" marL="457200" rtl="0" algn="l">
              <a:spcBef>
                <a:spcPts val="0"/>
              </a:spcBef>
              <a:spcAft>
                <a:spcPts val="0"/>
              </a:spcAft>
              <a:buSzPts val="2000"/>
              <a:buChar char="-"/>
            </a:pPr>
            <a:r>
              <a:rPr lang="en" sz="2000"/>
              <a:t>Repent and work out your growth in God’s grace!</a:t>
            </a:r>
            <a:endParaRPr sz="20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4"/>
          <p:cNvSpPr txBox="1"/>
          <p:nvPr>
            <p:ph type="title"/>
          </p:nvPr>
        </p:nvSpPr>
        <p:spPr>
          <a:xfrm>
            <a:off x="1165420" y="14483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Principles of Intercessory Prayer to grow into deeper intimacy with Christ</a:t>
            </a:r>
            <a:endParaRPr/>
          </a:p>
        </p:txBody>
      </p:sp>
      <p:sp>
        <p:nvSpPr>
          <p:cNvPr id="203" name="Google Shape;203;p24"/>
          <p:cNvSpPr txBox="1"/>
          <p:nvPr>
            <p:ph idx="1" type="body"/>
          </p:nvPr>
        </p:nvSpPr>
        <p:spPr>
          <a:xfrm>
            <a:off x="279390" y="1313550"/>
            <a:ext cx="4760400" cy="36801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AutoNum type="arabicPeriod"/>
            </a:pPr>
            <a:r>
              <a:rPr lang="en" sz="1600"/>
              <a:t>Thank God</a:t>
            </a:r>
            <a:endParaRPr sz="1600"/>
          </a:p>
          <a:p>
            <a:pPr indent="-330200" lvl="0" marL="457200" rtl="0" algn="l">
              <a:spcBef>
                <a:spcPts val="0"/>
              </a:spcBef>
              <a:spcAft>
                <a:spcPts val="0"/>
              </a:spcAft>
              <a:buSzPts val="1600"/>
              <a:buAutoNum type="arabicPeriod"/>
            </a:pPr>
            <a:r>
              <a:rPr lang="en" sz="1600"/>
              <a:t>Invite Holy Spirit</a:t>
            </a:r>
            <a:endParaRPr sz="1600"/>
          </a:p>
          <a:p>
            <a:pPr indent="-330200" lvl="0" marL="457200" rtl="0" algn="l">
              <a:spcBef>
                <a:spcPts val="0"/>
              </a:spcBef>
              <a:spcAft>
                <a:spcPts val="0"/>
              </a:spcAft>
              <a:buSzPts val="1600"/>
              <a:buAutoNum type="arabicPeriod"/>
            </a:pPr>
            <a:r>
              <a:rPr lang="en" sz="1600"/>
              <a:t>Ask God to show your hidden sin/unforgiveness and ask for forgiveness.</a:t>
            </a:r>
            <a:endParaRPr sz="1600"/>
          </a:p>
          <a:p>
            <a:pPr indent="-330200" lvl="0" marL="457200" rtl="0" algn="l">
              <a:spcBef>
                <a:spcPts val="0"/>
              </a:spcBef>
              <a:spcAft>
                <a:spcPts val="0"/>
              </a:spcAft>
              <a:buSzPts val="1600"/>
              <a:buAutoNum type="arabicPeriod"/>
            </a:pPr>
            <a:r>
              <a:rPr lang="en" sz="1600"/>
              <a:t>Lay down your rights, knowledge, distractions, agenda, desires, acknowledge He is Sovereign.</a:t>
            </a:r>
            <a:endParaRPr sz="1600"/>
          </a:p>
          <a:p>
            <a:pPr indent="-330200" lvl="0" marL="457200" rtl="0" algn="l">
              <a:spcBef>
                <a:spcPts val="0"/>
              </a:spcBef>
              <a:spcAft>
                <a:spcPts val="0"/>
              </a:spcAft>
              <a:buSzPts val="1600"/>
              <a:buAutoNum type="arabicPeriod"/>
            </a:pPr>
            <a:r>
              <a:rPr lang="en" sz="1600"/>
              <a:t>Rebuke the enemy who sows discord and confusion, leave no open doors.</a:t>
            </a:r>
            <a:endParaRPr sz="1600"/>
          </a:p>
          <a:p>
            <a:pPr indent="-330200" lvl="0" marL="457200" rtl="0" algn="l">
              <a:spcBef>
                <a:spcPts val="0"/>
              </a:spcBef>
              <a:spcAft>
                <a:spcPts val="0"/>
              </a:spcAft>
              <a:buSzPts val="1600"/>
              <a:buAutoNum type="arabicPeriod"/>
            </a:pPr>
            <a:r>
              <a:rPr lang="en" sz="1600"/>
              <a:t>Wait </a:t>
            </a:r>
            <a:r>
              <a:rPr lang="en" sz="1600" u="sng"/>
              <a:t>in faith</a:t>
            </a:r>
            <a:r>
              <a:rPr lang="en" sz="1600"/>
              <a:t> for Holy Spirit to speak/show you.</a:t>
            </a:r>
            <a:endParaRPr sz="1600"/>
          </a:p>
          <a:p>
            <a:pPr indent="-330200" lvl="0" marL="457200" rtl="0" algn="l">
              <a:spcBef>
                <a:spcPts val="0"/>
              </a:spcBef>
              <a:spcAft>
                <a:spcPts val="0"/>
              </a:spcAft>
              <a:buSzPts val="1600"/>
              <a:buAutoNum type="arabicPeriod"/>
            </a:pPr>
            <a:r>
              <a:rPr lang="en" sz="1600"/>
              <a:t>Thank God for what He has shared with you and walk in obedience to what He shows you.</a:t>
            </a:r>
            <a:endParaRPr sz="1600"/>
          </a:p>
        </p:txBody>
      </p:sp>
      <p:sp>
        <p:nvSpPr>
          <p:cNvPr id="204" name="Google Shape;204;p24"/>
          <p:cNvSpPr txBox="1"/>
          <p:nvPr>
            <p:ph idx="2" type="body"/>
          </p:nvPr>
        </p:nvSpPr>
        <p:spPr>
          <a:xfrm>
            <a:off x="4897125" y="1186550"/>
            <a:ext cx="4059000" cy="3507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u="sng"/>
              <a:t>Questions to </a:t>
            </a:r>
            <a:r>
              <a:rPr lang="en" sz="1600" u="sng"/>
              <a:t>Ask God</a:t>
            </a:r>
            <a:r>
              <a:rPr lang="en" sz="1600"/>
              <a:t>: </a:t>
            </a:r>
            <a:endParaRPr sz="1600"/>
          </a:p>
          <a:p>
            <a:pPr indent="-330200" lvl="0" marL="457200" rtl="0" algn="l">
              <a:spcBef>
                <a:spcPts val="1200"/>
              </a:spcBef>
              <a:spcAft>
                <a:spcPts val="0"/>
              </a:spcAft>
              <a:buSzPts val="1600"/>
              <a:buChar char="-"/>
            </a:pPr>
            <a:r>
              <a:rPr lang="en" sz="1600"/>
              <a:t>Where is God trying to strengthen (refine) my faith?</a:t>
            </a:r>
            <a:endParaRPr sz="1600"/>
          </a:p>
          <a:p>
            <a:pPr indent="-330200" lvl="0" marL="457200" rtl="0" algn="l">
              <a:spcBef>
                <a:spcPts val="0"/>
              </a:spcBef>
              <a:spcAft>
                <a:spcPts val="0"/>
              </a:spcAft>
              <a:buSzPts val="1600"/>
              <a:buChar char="-"/>
            </a:pPr>
            <a:r>
              <a:rPr lang="en" sz="1600"/>
              <a:t>Where am I living in unholiness? What “worldly behavior” God wants me to stop?</a:t>
            </a:r>
            <a:endParaRPr sz="1600"/>
          </a:p>
          <a:p>
            <a:pPr indent="-330200" lvl="0" marL="457200" rtl="0" algn="l">
              <a:spcBef>
                <a:spcPts val="0"/>
              </a:spcBef>
              <a:spcAft>
                <a:spcPts val="0"/>
              </a:spcAft>
              <a:buSzPts val="1600"/>
              <a:buChar char="-"/>
            </a:pPr>
            <a:r>
              <a:rPr lang="en" sz="1600"/>
              <a:t>Who does God want me to share the light of hope of God’s goodness with?</a:t>
            </a:r>
            <a:endParaRPr sz="1600"/>
          </a:p>
          <a:p>
            <a:pPr indent="-330200" lvl="0" marL="457200" rtl="0" algn="l">
              <a:spcBef>
                <a:spcPts val="0"/>
              </a:spcBef>
              <a:spcAft>
                <a:spcPts val="0"/>
              </a:spcAft>
              <a:buSzPts val="1600"/>
              <a:buChar char="-"/>
            </a:pPr>
            <a:r>
              <a:rPr lang="en" sz="1600"/>
              <a:t>Ask Holy Spirit to show Himself as your teacher and lead you into deeper experiences of His love!</a:t>
            </a:r>
            <a:endParaRPr sz="1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5"/>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1:1-2 (historical context/background)</a:t>
            </a:r>
            <a:endParaRPr/>
          </a:p>
        </p:txBody>
      </p:sp>
      <p:sp>
        <p:nvSpPr>
          <p:cNvPr id="141" name="Google Shape;141;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000"/>
              <a:t>Nero - Emperor</a:t>
            </a:r>
            <a:endParaRPr sz="2000"/>
          </a:p>
          <a:p>
            <a:pPr indent="0" lvl="0" marL="0" rtl="0" algn="l">
              <a:spcBef>
                <a:spcPts val="1200"/>
              </a:spcBef>
              <a:spcAft>
                <a:spcPts val="0"/>
              </a:spcAft>
              <a:buNone/>
            </a:pPr>
            <a:r>
              <a:rPr lang="en" sz="2000"/>
              <a:t>Peter - author</a:t>
            </a:r>
            <a:endParaRPr sz="2000"/>
          </a:p>
          <a:p>
            <a:pPr indent="0" lvl="0" marL="0" rtl="0" algn="l">
              <a:spcBef>
                <a:spcPts val="1200"/>
              </a:spcBef>
              <a:spcAft>
                <a:spcPts val="0"/>
              </a:spcAft>
              <a:buNone/>
            </a:pPr>
            <a:r>
              <a:rPr lang="en" sz="2000"/>
              <a:t>Audience - Christians facing persecution</a:t>
            </a:r>
            <a:endParaRPr sz="2000"/>
          </a:p>
          <a:p>
            <a:pPr indent="0" lvl="0" marL="0" rtl="0" algn="l">
              <a:spcBef>
                <a:spcPts val="1200"/>
              </a:spcBef>
              <a:spcAft>
                <a:spcPts val="1200"/>
              </a:spcAft>
              <a:buNone/>
            </a:pPr>
            <a:r>
              <a:rPr lang="en" sz="2000"/>
              <a:t>Year - around 62-64 AD (Peter martyred around 65 AD)</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1:3-9 </a:t>
            </a:r>
            <a:endParaRPr/>
          </a:p>
        </p:txBody>
      </p:sp>
      <p:sp>
        <p:nvSpPr>
          <p:cNvPr id="147" name="Google Shape;147;p15"/>
          <p:cNvSpPr txBox="1"/>
          <p:nvPr>
            <p:ph idx="1" type="body"/>
          </p:nvPr>
        </p:nvSpPr>
        <p:spPr>
          <a:xfrm>
            <a:off x="1297500" y="970275"/>
            <a:ext cx="7038900" cy="35085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600"/>
              <a:t>Gold refinement process.</a:t>
            </a:r>
            <a:endParaRPr sz="1600"/>
          </a:p>
          <a:p>
            <a:pPr indent="0" lvl="0" marL="0" rtl="0" algn="l">
              <a:spcBef>
                <a:spcPts val="1200"/>
              </a:spcBef>
              <a:spcAft>
                <a:spcPts val="0"/>
              </a:spcAft>
              <a:buNone/>
            </a:pPr>
            <a:r>
              <a:rPr lang="en" sz="1600"/>
              <a:t>	Pure gold is 24 K (99.99%) (24 parts of 24 parts)</a:t>
            </a:r>
            <a:endParaRPr sz="1600"/>
          </a:p>
          <a:p>
            <a:pPr indent="0" lvl="0" marL="0" rtl="0" algn="l">
              <a:spcBef>
                <a:spcPts val="1200"/>
              </a:spcBef>
              <a:spcAft>
                <a:spcPts val="0"/>
              </a:spcAft>
              <a:buNone/>
            </a:pPr>
            <a:r>
              <a:rPr lang="en" sz="1600"/>
              <a:t>	Ex: 14K Gold is 14 parts gold, 10 parts other metal alloys</a:t>
            </a:r>
            <a:endParaRPr sz="1600"/>
          </a:p>
          <a:p>
            <a:pPr indent="0" lvl="0" marL="0" rtl="0" algn="l">
              <a:spcBef>
                <a:spcPts val="1200"/>
              </a:spcBef>
              <a:spcAft>
                <a:spcPts val="0"/>
              </a:spcAft>
              <a:buNone/>
            </a:pPr>
            <a:r>
              <a:rPr lang="en" sz="1600"/>
              <a:t>	More pure is more desirable.</a:t>
            </a:r>
            <a:endParaRPr sz="1600"/>
          </a:p>
          <a:p>
            <a:pPr indent="0" lvl="0" marL="0" rtl="0" algn="l">
              <a:spcBef>
                <a:spcPts val="1200"/>
              </a:spcBef>
              <a:spcAft>
                <a:spcPts val="0"/>
              </a:spcAft>
              <a:buNone/>
            </a:pPr>
            <a:r>
              <a:rPr lang="en" sz="1600"/>
              <a:t>Faith must be refined through trials that make us rely only on Christ Jesus. (James 1:2-5)</a:t>
            </a:r>
            <a:endParaRPr sz="1600"/>
          </a:p>
          <a:p>
            <a:pPr indent="0" lvl="0" marL="0" rtl="0" algn="l">
              <a:spcBef>
                <a:spcPts val="1200"/>
              </a:spcBef>
              <a:spcAft>
                <a:spcPts val="0"/>
              </a:spcAft>
              <a:buNone/>
            </a:pPr>
            <a:r>
              <a:rPr lang="en" sz="1600"/>
              <a:t>What is refinement? </a:t>
            </a:r>
            <a:endParaRPr sz="1600"/>
          </a:p>
          <a:p>
            <a:pPr indent="457200" lvl="0" marL="0" rtl="0" algn="l">
              <a:spcBef>
                <a:spcPts val="1200"/>
              </a:spcBef>
              <a:spcAft>
                <a:spcPts val="1200"/>
              </a:spcAft>
              <a:buNone/>
            </a:pPr>
            <a:r>
              <a:rPr lang="en" sz="1600"/>
              <a:t>Refinement: verb. a process to remove impurities or unwanted elements from (a substance), typically as part of an industrial process.</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1:10-12</a:t>
            </a:r>
            <a:endParaRPr/>
          </a:p>
        </p:txBody>
      </p:sp>
      <p:sp>
        <p:nvSpPr>
          <p:cNvPr id="153" name="Google Shape;153;p16"/>
          <p:cNvSpPr txBox="1"/>
          <p:nvPr>
            <p:ph idx="1" type="body"/>
          </p:nvPr>
        </p:nvSpPr>
        <p:spPr>
          <a:xfrm>
            <a:off x="1297500" y="929650"/>
            <a:ext cx="7038900" cy="3689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Saved by Faith in Christ alone.</a:t>
            </a:r>
            <a:endParaRPr sz="1600"/>
          </a:p>
          <a:p>
            <a:pPr indent="0" lvl="0" marL="0" rtl="0" algn="l">
              <a:spcBef>
                <a:spcPts val="1200"/>
              </a:spcBef>
              <a:spcAft>
                <a:spcPts val="0"/>
              </a:spcAft>
              <a:buNone/>
            </a:pPr>
            <a:r>
              <a:rPr lang="en" sz="1600"/>
              <a:t>v9. The reward for trusting Him will be the salvation of your souls.</a:t>
            </a:r>
            <a:endParaRPr sz="1600"/>
          </a:p>
          <a:p>
            <a:pPr indent="0" lvl="0" marL="0" rtl="0" algn="l">
              <a:spcBef>
                <a:spcPts val="1200"/>
              </a:spcBef>
              <a:spcAft>
                <a:spcPts val="0"/>
              </a:spcAft>
              <a:buNone/>
            </a:pPr>
            <a:r>
              <a:rPr lang="en" sz="1600"/>
              <a:t>Even prophets did not understand this mystery when they wrote of our Messiah,</a:t>
            </a:r>
            <a:endParaRPr sz="1600"/>
          </a:p>
          <a:p>
            <a:pPr indent="0" lvl="0" marL="0" rtl="0" algn="l">
              <a:spcBef>
                <a:spcPts val="1200"/>
              </a:spcBef>
              <a:spcAft>
                <a:spcPts val="0"/>
              </a:spcAft>
              <a:buNone/>
            </a:pPr>
            <a:r>
              <a:rPr lang="en" sz="1600"/>
              <a:t>v12. They were told that their messages were not for themselves, but for you. And now this Good News has been announced to you by those who preached in the power of the Holy Spirit sent from Heaven. It is all so wonderful that even the angels are eagerly watching these things happen.</a:t>
            </a:r>
            <a:endParaRPr sz="1600"/>
          </a:p>
          <a:p>
            <a:pPr indent="0" lvl="0" marL="0" rtl="0" algn="l">
              <a:spcBef>
                <a:spcPts val="1200"/>
              </a:spcBef>
              <a:spcAft>
                <a:spcPts val="1200"/>
              </a:spcAft>
              <a:buNone/>
            </a:pPr>
            <a:r>
              <a:rPr lang="en" sz="1600"/>
              <a:t>Holy Spirit encourages us in our time now!</a:t>
            </a:r>
            <a:endParaRPr sz="16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7"/>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1:13-19</a:t>
            </a:r>
            <a:endParaRPr/>
          </a:p>
        </p:txBody>
      </p:sp>
      <p:sp>
        <p:nvSpPr>
          <p:cNvPr id="159" name="Google Shape;159;p17"/>
          <p:cNvSpPr txBox="1"/>
          <p:nvPr>
            <p:ph idx="1" type="body"/>
          </p:nvPr>
        </p:nvSpPr>
        <p:spPr>
          <a:xfrm>
            <a:off x="1297500" y="944875"/>
            <a:ext cx="7038900" cy="3534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500"/>
              <a:t>v 14-16. So you must live as God’s obedient children. Don’t slip back into your old ways of living to satisfy your own desires. You didn’t know any better then. But now you must be holy in everything you do, just as God who chose you is holy. For the Scriptures say, “You must be holy because I am holy.” </a:t>
            </a:r>
            <a:endParaRPr sz="1500"/>
          </a:p>
          <a:p>
            <a:pPr indent="457200" lvl="0" marL="0" rtl="0" algn="l">
              <a:spcBef>
                <a:spcPts val="1200"/>
              </a:spcBef>
              <a:spcAft>
                <a:spcPts val="0"/>
              </a:spcAft>
              <a:buNone/>
            </a:pPr>
            <a:r>
              <a:rPr lang="en" sz="1500"/>
              <a:t>(Leviticus 20:7-8, Exodus from Egypt, New Identity.) Walk in your new identity.</a:t>
            </a:r>
            <a:endParaRPr sz="1500"/>
          </a:p>
          <a:p>
            <a:pPr indent="0" lvl="0" marL="0" rtl="0" algn="l">
              <a:spcBef>
                <a:spcPts val="1200"/>
              </a:spcBef>
              <a:spcAft>
                <a:spcPts val="0"/>
              </a:spcAft>
              <a:buNone/>
            </a:pPr>
            <a:r>
              <a:rPr lang="en" sz="1500"/>
              <a:t>v 18-19. For you know that God paid a ransom to save you from the empty life you inherited from your ancestors. And it was not paid with mere gold or silver, which lose their value. It was the precious blood of Christ, the sinless, spotless Lamb of God.</a:t>
            </a:r>
            <a:endParaRPr sz="1500"/>
          </a:p>
          <a:p>
            <a:pPr indent="0" lvl="0" marL="0" rtl="0" algn="l">
              <a:spcBef>
                <a:spcPts val="1200"/>
              </a:spcBef>
              <a:spcAft>
                <a:spcPts val="1200"/>
              </a:spcAft>
              <a:buNone/>
            </a:pPr>
            <a:r>
              <a:rPr lang="en" sz="1500"/>
              <a:t>	Your adoption into His family was paid by Him, literally.</a:t>
            </a:r>
            <a:endParaRPr sz="15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8"/>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1:20</a:t>
            </a:r>
            <a:endParaRPr/>
          </a:p>
        </p:txBody>
      </p:sp>
      <p:sp>
        <p:nvSpPr>
          <p:cNvPr id="165" name="Google Shape;165;p18"/>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200"/>
              <a:t>v 20. God chose Him as your ransom long before the world began, but now in these last days He has been revealed for your sake.</a:t>
            </a:r>
            <a:endParaRPr sz="2200"/>
          </a:p>
          <a:p>
            <a:pPr indent="0" lvl="0" marL="0" rtl="0" algn="l">
              <a:spcBef>
                <a:spcPts val="1200"/>
              </a:spcBef>
              <a:spcAft>
                <a:spcPts val="0"/>
              </a:spcAft>
              <a:buNone/>
            </a:pPr>
            <a:r>
              <a:t/>
            </a:r>
            <a:endParaRPr sz="2200"/>
          </a:p>
          <a:p>
            <a:pPr indent="0" lvl="0" marL="0" rtl="0" algn="l">
              <a:spcBef>
                <a:spcPts val="1200"/>
              </a:spcBef>
              <a:spcAft>
                <a:spcPts val="1200"/>
              </a:spcAft>
              <a:buNone/>
            </a:pPr>
            <a:r>
              <a:rPr lang="en" sz="2200"/>
              <a:t>(Colossians 1:19-23)</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9"/>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1:21-25</a:t>
            </a:r>
            <a:endParaRPr/>
          </a:p>
        </p:txBody>
      </p:sp>
      <p:sp>
        <p:nvSpPr>
          <p:cNvPr id="171" name="Google Shape;171;p19"/>
          <p:cNvSpPr txBox="1"/>
          <p:nvPr>
            <p:ph idx="1" type="body"/>
          </p:nvPr>
        </p:nvSpPr>
        <p:spPr>
          <a:xfrm>
            <a:off x="1297500" y="1026150"/>
            <a:ext cx="7038900" cy="345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600"/>
              <a:t>Your faith and hope is substantiated by Christ’s resurrection from the dead.</a:t>
            </a:r>
            <a:endParaRPr sz="1600"/>
          </a:p>
          <a:p>
            <a:pPr indent="0" lvl="0" marL="0" rtl="0" algn="l">
              <a:spcBef>
                <a:spcPts val="1200"/>
              </a:spcBef>
              <a:spcAft>
                <a:spcPts val="0"/>
              </a:spcAft>
              <a:buNone/>
            </a:pPr>
            <a:r>
              <a:rPr lang="en" sz="1600"/>
              <a:t>v 23. You have been born again, not to a life that will quickly end. Your new life will last forever because it comes from the eternal, living word of God. (Jesus Christ, John 1:1-5)</a:t>
            </a:r>
            <a:endParaRPr sz="1600"/>
          </a:p>
          <a:p>
            <a:pPr indent="0" lvl="0" marL="0" rtl="0" algn="l">
              <a:spcBef>
                <a:spcPts val="1200"/>
              </a:spcBef>
              <a:spcAft>
                <a:spcPts val="0"/>
              </a:spcAft>
              <a:buNone/>
            </a:pPr>
            <a:r>
              <a:rPr lang="en" sz="1600"/>
              <a:t>v 25b. And that word is the Good News that was preached to you!</a:t>
            </a:r>
            <a:endParaRPr sz="1600"/>
          </a:p>
          <a:p>
            <a:pPr indent="0" lvl="0" marL="0" rtl="0" algn="l">
              <a:spcBef>
                <a:spcPts val="1200"/>
              </a:spcBef>
              <a:spcAft>
                <a:spcPts val="0"/>
              </a:spcAft>
              <a:buNone/>
            </a:pPr>
            <a:r>
              <a:rPr lang="en" sz="1600"/>
              <a:t>	What does it look like to be “raised to life in Christ”?</a:t>
            </a:r>
            <a:endParaRPr sz="1600"/>
          </a:p>
          <a:p>
            <a:pPr indent="0" lvl="0" marL="0" rtl="0" algn="l">
              <a:spcBef>
                <a:spcPts val="1200"/>
              </a:spcBef>
              <a:spcAft>
                <a:spcPts val="1200"/>
              </a:spcAft>
              <a:buNone/>
            </a:pPr>
            <a:r>
              <a:rPr lang="en" sz="1600"/>
              <a:t>		Repentance and transformation, new fruit will grow.</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0"/>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2:1-3</a:t>
            </a:r>
            <a:endParaRPr/>
          </a:p>
        </p:txBody>
      </p:sp>
      <p:sp>
        <p:nvSpPr>
          <p:cNvPr id="177" name="Google Shape;177;p20"/>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800"/>
              <a:t>World’s way:</a:t>
            </a:r>
            <a:endParaRPr sz="1800"/>
          </a:p>
          <a:p>
            <a:pPr indent="-342900" lvl="0" marL="457200" rtl="0" algn="l">
              <a:spcBef>
                <a:spcPts val="1200"/>
              </a:spcBef>
              <a:spcAft>
                <a:spcPts val="0"/>
              </a:spcAft>
              <a:buSzPts val="1800"/>
              <a:buChar char="-"/>
            </a:pPr>
            <a:r>
              <a:rPr lang="en" sz="1800"/>
              <a:t>deceit</a:t>
            </a:r>
            <a:endParaRPr sz="1800"/>
          </a:p>
          <a:p>
            <a:pPr indent="-342900" lvl="0" marL="457200" rtl="0" algn="l">
              <a:spcBef>
                <a:spcPts val="0"/>
              </a:spcBef>
              <a:spcAft>
                <a:spcPts val="0"/>
              </a:spcAft>
              <a:buSzPts val="1800"/>
              <a:buChar char="-"/>
            </a:pPr>
            <a:r>
              <a:rPr lang="en" sz="1800"/>
              <a:t>hypocrisy</a:t>
            </a:r>
            <a:endParaRPr sz="1800"/>
          </a:p>
          <a:p>
            <a:pPr indent="-342900" lvl="0" marL="457200" rtl="0" algn="l">
              <a:spcBef>
                <a:spcPts val="0"/>
              </a:spcBef>
              <a:spcAft>
                <a:spcPts val="0"/>
              </a:spcAft>
              <a:buSzPts val="1800"/>
              <a:buChar char="-"/>
            </a:pPr>
            <a:r>
              <a:rPr lang="en" sz="1800"/>
              <a:t>jealousy</a:t>
            </a:r>
            <a:endParaRPr sz="1800"/>
          </a:p>
          <a:p>
            <a:pPr indent="-342900" lvl="0" marL="457200" rtl="0" algn="l">
              <a:spcBef>
                <a:spcPts val="0"/>
              </a:spcBef>
              <a:spcAft>
                <a:spcPts val="0"/>
              </a:spcAft>
              <a:buSzPts val="1800"/>
              <a:buChar char="-"/>
            </a:pPr>
            <a:r>
              <a:rPr lang="en" sz="1800"/>
              <a:t>unkind speech</a:t>
            </a:r>
            <a:endParaRPr sz="1800"/>
          </a:p>
        </p:txBody>
      </p:sp>
      <p:sp>
        <p:nvSpPr>
          <p:cNvPr id="178" name="Google Shape;178;p20"/>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800"/>
              <a:t>Be like NEWBORN BABIES:</a:t>
            </a:r>
            <a:endParaRPr sz="1800"/>
          </a:p>
          <a:p>
            <a:pPr indent="-342900" lvl="0" marL="457200" rtl="0" algn="l">
              <a:spcBef>
                <a:spcPts val="1200"/>
              </a:spcBef>
              <a:spcAft>
                <a:spcPts val="0"/>
              </a:spcAft>
              <a:buSzPts val="1800"/>
              <a:buChar char="-"/>
            </a:pPr>
            <a:r>
              <a:rPr lang="en" sz="1800"/>
              <a:t>crave milk</a:t>
            </a:r>
            <a:endParaRPr sz="1800"/>
          </a:p>
          <a:p>
            <a:pPr indent="-342900" lvl="0" marL="457200" rtl="0" algn="l">
              <a:spcBef>
                <a:spcPts val="0"/>
              </a:spcBef>
              <a:spcAft>
                <a:spcPts val="0"/>
              </a:spcAft>
              <a:buSzPts val="1800"/>
              <a:buChar char="-"/>
            </a:pPr>
            <a:r>
              <a:rPr lang="en" sz="1800"/>
              <a:t>grow</a:t>
            </a:r>
            <a:endParaRPr sz="1800"/>
          </a:p>
          <a:p>
            <a:pPr indent="-342900" lvl="0" marL="457200" rtl="0" algn="l">
              <a:spcBef>
                <a:spcPts val="0"/>
              </a:spcBef>
              <a:spcAft>
                <a:spcPts val="0"/>
              </a:spcAft>
              <a:buSzPts val="1800"/>
              <a:buChar char="-"/>
            </a:pPr>
            <a:r>
              <a:rPr lang="en" sz="1800"/>
              <a:t>cry out to God</a:t>
            </a:r>
            <a:endParaRPr sz="1800"/>
          </a:p>
          <a:p>
            <a:pPr indent="-342900" lvl="0" marL="457200" rtl="0" algn="l">
              <a:spcBef>
                <a:spcPts val="0"/>
              </a:spcBef>
              <a:spcAft>
                <a:spcPts val="0"/>
              </a:spcAft>
              <a:buSzPts val="1800"/>
              <a:buChar char="-"/>
            </a:pPr>
            <a:r>
              <a:rPr lang="en" sz="1800"/>
              <a:t>experience His kindness</a:t>
            </a:r>
            <a:endParaRPr sz="1800"/>
          </a:p>
        </p:txBody>
      </p:sp>
      <p:sp>
        <p:nvSpPr>
          <p:cNvPr id="179" name="Google Shape;179;p20"/>
          <p:cNvSpPr txBox="1"/>
          <p:nvPr/>
        </p:nvSpPr>
        <p:spPr>
          <a:xfrm>
            <a:off x="1973180" y="3855725"/>
            <a:ext cx="4351500" cy="742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lt1"/>
                </a:solidFill>
                <a:latin typeface="Lato"/>
                <a:ea typeface="Lato"/>
                <a:cs typeface="Lato"/>
                <a:sym typeface="Lato"/>
              </a:rPr>
              <a:t>Hebrews 12:1-28</a:t>
            </a:r>
            <a:endParaRPr sz="1800">
              <a:solidFill>
                <a:schemeClr val="lt1"/>
              </a:solidFill>
              <a:latin typeface="Lato"/>
              <a:ea typeface="Lato"/>
              <a:cs typeface="Lato"/>
              <a:sym typeface="Lato"/>
            </a:endParaRPr>
          </a:p>
          <a:p>
            <a:pPr indent="0" lvl="0" marL="0" rtl="0" algn="l">
              <a:spcBef>
                <a:spcPts val="0"/>
              </a:spcBef>
              <a:spcAft>
                <a:spcPts val="0"/>
              </a:spcAft>
              <a:buNone/>
            </a:pPr>
            <a:r>
              <a:rPr lang="en" sz="1800">
                <a:solidFill>
                  <a:schemeClr val="lt1"/>
                </a:solidFill>
                <a:latin typeface="Lato"/>
                <a:ea typeface="Lato"/>
                <a:cs typeface="Lato"/>
                <a:sym typeface="Lato"/>
              </a:rPr>
              <a:t>Holy Spirit’s conviction will lead us.</a:t>
            </a:r>
            <a:endParaRPr sz="1800">
              <a:solidFill>
                <a:schemeClr val="lt1"/>
              </a:solidFill>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1"/>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Peter 2:4-8 (Historical context: Cornerstone)</a:t>
            </a:r>
            <a:endParaRPr/>
          </a:p>
        </p:txBody>
      </p:sp>
      <p:sp>
        <p:nvSpPr>
          <p:cNvPr id="185" name="Google Shape;185;p21"/>
          <p:cNvSpPr txBox="1"/>
          <p:nvPr>
            <p:ph idx="1" type="body"/>
          </p:nvPr>
        </p:nvSpPr>
        <p:spPr>
          <a:xfrm>
            <a:off x="1297500" y="1036325"/>
            <a:ext cx="7038900" cy="38304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Char char="-"/>
            </a:pPr>
            <a:r>
              <a:rPr lang="en" sz="1500"/>
              <a:t>Most important part of the building, holds the weight of the structure, becomes the standard for level-ness lending to the integrity of the building’s structure.</a:t>
            </a:r>
            <a:endParaRPr sz="1500"/>
          </a:p>
          <a:p>
            <a:pPr indent="0" lvl="0" marL="0" rtl="0" algn="l">
              <a:spcBef>
                <a:spcPts val="1200"/>
              </a:spcBef>
              <a:spcAft>
                <a:spcPts val="0"/>
              </a:spcAft>
              <a:buNone/>
            </a:pPr>
            <a:r>
              <a:rPr lang="en" sz="1500"/>
              <a:t>v 6b. “.. Anyone who trusts in Him will never be put to shame (disgraced).”</a:t>
            </a:r>
            <a:endParaRPr sz="1500"/>
          </a:p>
          <a:p>
            <a:pPr indent="0" lvl="0" marL="0" rtl="0" algn="l">
              <a:spcBef>
                <a:spcPts val="1200"/>
              </a:spcBef>
              <a:spcAft>
                <a:spcPts val="0"/>
              </a:spcAft>
              <a:buNone/>
            </a:pPr>
            <a:r>
              <a:rPr lang="en" sz="1500"/>
              <a:t>Definition of “Standard”: </a:t>
            </a:r>
            <a:endParaRPr sz="1500"/>
          </a:p>
          <a:p>
            <a:pPr indent="0" lvl="0" marL="0" rtl="0" algn="l">
              <a:spcBef>
                <a:spcPts val="1200"/>
              </a:spcBef>
              <a:spcAft>
                <a:spcPts val="0"/>
              </a:spcAft>
              <a:buNone/>
            </a:pPr>
            <a:r>
              <a:rPr lang="en" sz="1500"/>
              <a:t>1. a conspicuous object (such as a banner) formerly carried at the top of a pole and used to mark a rallying point especially in battle or to serve as an emblem</a:t>
            </a:r>
            <a:endParaRPr sz="1500"/>
          </a:p>
          <a:p>
            <a:pPr indent="0" lvl="0" marL="0" rtl="0" algn="l">
              <a:spcBef>
                <a:spcPts val="1200"/>
              </a:spcBef>
              <a:spcAft>
                <a:spcPts val="0"/>
              </a:spcAft>
              <a:buNone/>
            </a:pPr>
            <a:r>
              <a:rPr lang="en" sz="1500"/>
              <a:t>2. something established by </a:t>
            </a:r>
            <a:r>
              <a:rPr lang="en" sz="1500" u="sng"/>
              <a:t>authority</a:t>
            </a:r>
            <a:r>
              <a:rPr lang="en" sz="1500"/>
              <a:t>, custom, or general consent as a model or example; a level of quality, achievement, performance, etc., that is considered acceptable or desirable</a:t>
            </a:r>
            <a:endParaRPr sz="1500"/>
          </a:p>
          <a:p>
            <a:pPr indent="0" lvl="0" marL="0" rtl="0" algn="l">
              <a:spcBef>
                <a:spcPts val="1200"/>
              </a:spcBef>
              <a:spcAft>
                <a:spcPts val="1200"/>
              </a:spcAft>
              <a:buNone/>
            </a:pPr>
            <a:r>
              <a:rPr lang="en" sz="1500"/>
              <a:t>3. a</a:t>
            </a:r>
            <a:r>
              <a:rPr lang="en" sz="1500" u="sng"/>
              <a:t> rule or principle that is used as a basis for judgment</a:t>
            </a:r>
            <a:endParaRPr sz="1500" u="sng"/>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