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529"/>
    <p:restoredTop sz="94628"/>
  </p:normalViewPr>
  <p:slideViewPr>
    <p:cSldViewPr snapToGrid="0">
      <p:cViewPr varScale="1">
        <p:scale>
          <a:sx n="98" d="100"/>
          <a:sy n="98" d="100"/>
        </p:scale>
        <p:origin x="37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2/13/26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2/13/26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2/13/26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2/13/26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5059C3-6A89-4494-99FF-5A4D6FFD50EB}" type="datetimeFigureOut">
              <a:rPr lang="en-US" dirty="0"/>
              <a:t>2/13/26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2/13/26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2/13/26</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2/13/26</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2/13/26</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D525BB-DA17-4BA0-B3C8-3AC3ABC827E6}" type="datetimeFigureOut">
              <a:rPr lang="en-US" dirty="0"/>
              <a:t>2/13/26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6C4C9A-3960-41CF-A4E9-2A8FB932454B}" type="datetimeFigureOut">
              <a:rPr lang="en-US" dirty="0"/>
              <a:t>2/13/26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2/13/26</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8.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4.xml"/><Relationship Id="rId5" Type="http://schemas.openxmlformats.org/officeDocument/2006/relationships/image" Target="../media/image4.jpe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BCFF5A6-E5D2-45ED-BD7D-32321848A0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A0933546-EEBA-4452-B866-03DEE6DEF20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3" name="Picture 12">
            <a:extLst>
              <a:ext uri="{FF2B5EF4-FFF2-40B4-BE49-F238E27FC236}">
                <a16:creationId xmlns:a16="http://schemas.microsoft.com/office/drawing/2014/main" id="{B0A84E7C-8B5D-41F5-A603-4A5EB1A1B3C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5" name="Rectangle 14">
            <a:extLst>
              <a:ext uri="{FF2B5EF4-FFF2-40B4-BE49-F238E27FC236}">
                <a16:creationId xmlns:a16="http://schemas.microsoft.com/office/drawing/2014/main" id="{C5DE8918-02EC-44AC-879F-967AA626F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2792524B-0DD5-49DB-8A1A-3F86027F71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E4139866-7819-4B10-AA36-2EAF14F9C4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5A26F4-E20B-1DA0-D277-2801006A154C}"/>
              </a:ext>
            </a:extLst>
          </p:cNvPr>
          <p:cNvSpPr>
            <a:spLocks noGrp="1"/>
          </p:cNvSpPr>
          <p:nvPr>
            <p:ph type="ctrTitle"/>
          </p:nvPr>
        </p:nvSpPr>
        <p:spPr>
          <a:xfrm>
            <a:off x="574766" y="2528048"/>
            <a:ext cx="5064990" cy="3169510"/>
          </a:xfrm>
        </p:spPr>
        <p:txBody>
          <a:bodyPr>
            <a:normAutofit/>
          </a:bodyPr>
          <a:lstStyle/>
          <a:p>
            <a:r>
              <a:rPr lang="en-US" sz="4000" dirty="0"/>
              <a:t>Imitate (copy) Christ</a:t>
            </a:r>
            <a:br>
              <a:rPr lang="en-US" sz="3000" dirty="0"/>
            </a:br>
            <a:br>
              <a:rPr lang="en-US" sz="3000" dirty="0"/>
            </a:br>
            <a:br>
              <a:rPr lang="en-US" sz="3000" dirty="0"/>
            </a:br>
            <a:r>
              <a:rPr lang="en-US" sz="3000" dirty="0"/>
              <a:t>I Thessalonians</a:t>
            </a:r>
            <a:br>
              <a:rPr lang="en-US" sz="3000" dirty="0"/>
            </a:br>
            <a:r>
              <a:rPr lang="en-US" sz="3000" dirty="0"/>
              <a:t>Chapter 1 </a:t>
            </a:r>
          </a:p>
        </p:txBody>
      </p:sp>
      <p:sp>
        <p:nvSpPr>
          <p:cNvPr id="21" name="Rectangle 20">
            <a:extLst>
              <a:ext uri="{FF2B5EF4-FFF2-40B4-BE49-F238E27FC236}">
                <a16:creationId xmlns:a16="http://schemas.microsoft.com/office/drawing/2014/main" id="{382409FA-0E6D-49DB-A27D-DE2307FC99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8927" y="647191"/>
            <a:ext cx="4973141" cy="55642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20B9CAE8-E560-4F4B-82B2-0C1EEDBF01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04316" y="884836"/>
            <a:ext cx="4500800" cy="5093736"/>
          </a:xfrm>
          <a:prstGeom prst="rect">
            <a:avLst/>
          </a:prstGeom>
          <a:noFill/>
          <a:ln w="9525">
            <a:solidFill>
              <a:schemeClr val="accent6">
                <a:lumMod val="60000"/>
                <a:lumOff val="40000"/>
                <a:alpha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7EABC378-6819-47AA-9B52-AD5CDBAC4F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5944C853-DC08-D22F-EC6D-6C8434B6E5E2}"/>
              </a:ext>
            </a:extLst>
          </p:cNvPr>
          <p:cNvPicPr>
            <a:picLocks noChangeAspect="1"/>
          </p:cNvPicPr>
          <p:nvPr/>
        </p:nvPicPr>
        <p:blipFill>
          <a:blip r:embed="rId5"/>
          <a:srcRect t="26084" b="18872"/>
          <a:stretch>
            <a:fillRect/>
          </a:stretch>
        </p:blipFill>
        <p:spPr>
          <a:xfrm>
            <a:off x="6004316" y="1183341"/>
            <a:ext cx="4736189" cy="4789823"/>
          </a:xfrm>
          <a:prstGeom prst="rect">
            <a:avLst/>
          </a:prstGeom>
        </p:spPr>
      </p:pic>
    </p:spTree>
    <p:extLst>
      <p:ext uri="{BB962C8B-B14F-4D97-AF65-F5344CB8AC3E}">
        <p14:creationId xmlns:p14="http://schemas.microsoft.com/office/powerpoint/2010/main" val="1826486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pic>
        <p:nvPicPr>
          <p:cNvPr id="122" name="Picture 121">
            <a:extLst>
              <a:ext uri="{FF2B5EF4-FFF2-40B4-BE49-F238E27FC236}">
                <a16:creationId xmlns:a16="http://schemas.microsoft.com/office/drawing/2014/main" id="{26AA7C31-76FD-4B44-A1FF-D13D2515AE5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24" name="Picture 123">
            <a:extLst>
              <a:ext uri="{FF2B5EF4-FFF2-40B4-BE49-F238E27FC236}">
                <a16:creationId xmlns:a16="http://schemas.microsoft.com/office/drawing/2014/main" id="{F5CE85F9-F4EE-4E5D-8235-528527A401D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26" name="Rectangle 125">
            <a:extLst>
              <a:ext uri="{FF2B5EF4-FFF2-40B4-BE49-F238E27FC236}">
                <a16:creationId xmlns:a16="http://schemas.microsoft.com/office/drawing/2014/main" id="{17338BB4-74FF-4836-86B7-F1B0C2B62D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8" name="Rectangle 127">
            <a:extLst>
              <a:ext uri="{FF2B5EF4-FFF2-40B4-BE49-F238E27FC236}">
                <a16:creationId xmlns:a16="http://schemas.microsoft.com/office/drawing/2014/main" id="{1ABFA8A3-A231-4BC1-B8A5-C5BE7315CD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0" name="Rectangle 129">
            <a:extLst>
              <a:ext uri="{FF2B5EF4-FFF2-40B4-BE49-F238E27FC236}">
                <a16:creationId xmlns:a16="http://schemas.microsoft.com/office/drawing/2014/main" id="{4D747E59-EDB0-47FA-899B-0621ED112E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2" name="Rectangle 131">
            <a:extLst>
              <a:ext uri="{FF2B5EF4-FFF2-40B4-BE49-F238E27FC236}">
                <a16:creationId xmlns:a16="http://schemas.microsoft.com/office/drawing/2014/main" id="{C2629343-044F-4737-89E9-3E17903419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4" name="TextBox 133">
            <a:extLst>
              <a:ext uri="{FF2B5EF4-FFF2-40B4-BE49-F238E27FC236}">
                <a16:creationId xmlns:a16="http://schemas.microsoft.com/office/drawing/2014/main" id="{C9B9C8E0-18D9-430D-B171-939E0EEEBAB2}"/>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4943" y="641225"/>
            <a:ext cx="415636" cy="369332"/>
          </a:xfrm>
          <a:prstGeom prst="rect">
            <a:avLst/>
          </a:prstGeom>
          <a:noFill/>
        </p:spPr>
        <p:txBody>
          <a:bodyPr wrap="square" rtlCol="0">
            <a:spAutoFit/>
          </a:bodyPr>
          <a:lstStyle/>
          <a:p>
            <a:pPr algn="r">
              <a:spcAft>
                <a:spcPts val="600"/>
              </a:spcAft>
            </a:pP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useBgFill="1">
        <p:nvSpPr>
          <p:cNvPr id="136" name="Rectangle 135">
            <a:extLst>
              <a:ext uri="{FF2B5EF4-FFF2-40B4-BE49-F238E27FC236}">
                <a16:creationId xmlns:a16="http://schemas.microsoft.com/office/drawing/2014/main" id="{155C5824-2BDA-4A02-BED9-0338C8016D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8" name="Picture 137">
            <a:extLst>
              <a:ext uri="{FF2B5EF4-FFF2-40B4-BE49-F238E27FC236}">
                <a16:creationId xmlns:a16="http://schemas.microsoft.com/office/drawing/2014/main" id="{5EAFDFF8-7773-4351-A8F0-4FEB9CE8F8C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40" name="Picture 139">
            <a:extLst>
              <a:ext uri="{FF2B5EF4-FFF2-40B4-BE49-F238E27FC236}">
                <a16:creationId xmlns:a16="http://schemas.microsoft.com/office/drawing/2014/main" id="{C4592FE6-399E-4FA6-9473-D4255C6263B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42" name="Rectangle 141">
            <a:extLst>
              <a:ext uri="{FF2B5EF4-FFF2-40B4-BE49-F238E27FC236}">
                <a16:creationId xmlns:a16="http://schemas.microsoft.com/office/drawing/2014/main" id="{EB9F5F8F-9BE2-44D1-8635-552AE75531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a:extLst>
              <a:ext uri="{FF2B5EF4-FFF2-40B4-BE49-F238E27FC236}">
                <a16:creationId xmlns:a16="http://schemas.microsoft.com/office/drawing/2014/main" id="{3848F896-2D9E-456B-B79E-06687B8CE3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145">
            <a:extLst>
              <a:ext uri="{FF2B5EF4-FFF2-40B4-BE49-F238E27FC236}">
                <a16:creationId xmlns:a16="http://schemas.microsoft.com/office/drawing/2014/main" id="{99478E1E-6AA0-46B8-9422-9A978C057F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0">
            <a:extLst>
              <a:ext uri="{FF2B5EF4-FFF2-40B4-BE49-F238E27FC236}">
                <a16:creationId xmlns:a16="http://schemas.microsoft.com/office/drawing/2014/main" id="{09BBCF71-0409-8039-D6BA-767A1A61814F}"/>
              </a:ext>
            </a:extLst>
          </p:cNvPr>
          <p:cNvSpPr>
            <a:spLocks noGrp="1"/>
          </p:cNvSpPr>
          <p:nvPr>
            <p:ph type="title"/>
          </p:nvPr>
        </p:nvSpPr>
        <p:spPr>
          <a:xfrm>
            <a:off x="660735" y="173013"/>
            <a:ext cx="4168377" cy="741116"/>
          </a:xfrm>
        </p:spPr>
        <p:txBody>
          <a:bodyPr vert="horz" lIns="91440" tIns="45720" rIns="91440" bIns="45720" rtlCol="0" anchor="t">
            <a:normAutofit/>
          </a:bodyPr>
          <a:lstStyle/>
          <a:p>
            <a:pPr algn="ctr"/>
            <a:r>
              <a:rPr lang="en-US" sz="3400" dirty="0"/>
              <a:t>Background:</a:t>
            </a:r>
          </a:p>
        </p:txBody>
      </p:sp>
      <p:pic>
        <p:nvPicPr>
          <p:cNvPr id="9" name="Content Placeholder 8" descr="A map of the continent&#10;&#10;AI-generated content may be incorrect.">
            <a:extLst>
              <a:ext uri="{FF2B5EF4-FFF2-40B4-BE49-F238E27FC236}">
                <a16:creationId xmlns:a16="http://schemas.microsoft.com/office/drawing/2014/main" id="{D8B5C213-E6F6-90F2-43F5-F56A2D821F05}"/>
              </a:ext>
            </a:extLst>
          </p:cNvPr>
          <p:cNvPicPr>
            <a:picLocks noGrp="1" noChangeAspect="1"/>
          </p:cNvPicPr>
          <p:nvPr>
            <p:ph idx="1"/>
          </p:nvPr>
        </p:nvPicPr>
        <p:blipFill>
          <a:blip r:embed="rId5"/>
          <a:srcRect r="110" b="-1"/>
          <a:stretch>
            <a:fillRect/>
          </a:stretch>
        </p:blipFill>
        <p:spPr>
          <a:xfrm>
            <a:off x="1048078" y="916847"/>
            <a:ext cx="3781034" cy="2621275"/>
          </a:xfrm>
          <a:prstGeom prst="rect">
            <a:avLst/>
          </a:prstGeom>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p:spPr>
      </p:pic>
      <p:pic>
        <p:nvPicPr>
          <p:cNvPr id="13" name="Picture 12" descr="A map of the greek islands&#10;&#10;AI-generated content may be incorrect.">
            <a:extLst>
              <a:ext uri="{FF2B5EF4-FFF2-40B4-BE49-F238E27FC236}">
                <a16:creationId xmlns:a16="http://schemas.microsoft.com/office/drawing/2014/main" id="{931A2B1E-FD39-4618-3879-C098BC9C35B1}"/>
              </a:ext>
            </a:extLst>
          </p:cNvPr>
          <p:cNvPicPr>
            <a:picLocks noChangeAspect="1"/>
          </p:cNvPicPr>
          <p:nvPr/>
        </p:nvPicPr>
        <p:blipFill>
          <a:blip r:embed="rId6"/>
          <a:stretch>
            <a:fillRect/>
          </a:stretch>
        </p:blipFill>
        <p:spPr>
          <a:xfrm>
            <a:off x="1048066" y="4026901"/>
            <a:ext cx="3781046" cy="2561657"/>
          </a:xfrm>
          <a:prstGeom prst="rect">
            <a:avLst/>
          </a:prstGeom>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p:spPr>
      </p:pic>
      <p:sp>
        <p:nvSpPr>
          <p:cNvPr id="8" name="Text Placeholder 7">
            <a:extLst>
              <a:ext uri="{FF2B5EF4-FFF2-40B4-BE49-F238E27FC236}">
                <a16:creationId xmlns:a16="http://schemas.microsoft.com/office/drawing/2014/main" id="{A4B4A74D-A350-0525-71BE-019D10CA71FD}"/>
              </a:ext>
            </a:extLst>
          </p:cNvPr>
          <p:cNvSpPr>
            <a:spLocks noGrp="1"/>
          </p:cNvSpPr>
          <p:nvPr>
            <p:ph type="body" sz="half" idx="2"/>
          </p:nvPr>
        </p:nvSpPr>
        <p:spPr>
          <a:xfrm>
            <a:off x="5130419" y="484839"/>
            <a:ext cx="6154909" cy="6415545"/>
          </a:xfrm>
        </p:spPr>
        <p:txBody>
          <a:bodyPr vert="horz" lIns="91440" tIns="45720" rIns="91440" bIns="45720" rtlCol="0" anchor="t">
            <a:normAutofit lnSpcReduction="10000"/>
          </a:bodyPr>
          <a:lstStyle/>
          <a:p>
            <a:pPr>
              <a:buFont typeface="Wingdings" panose="05000000000000000000" pitchFamily="2" charset="2"/>
              <a:buChar char="§"/>
            </a:pPr>
            <a:r>
              <a:rPr lang="en-US" sz="2800" dirty="0"/>
              <a:t>Paul wrote I Thessalonians after his 2nd Missionary in 51 ad while in Corinth – town named Thessalonica – in Macedonia (Greece area)</a:t>
            </a:r>
          </a:p>
          <a:p>
            <a:pPr>
              <a:buFont typeface="Wingdings" panose="05000000000000000000" pitchFamily="2" charset="2"/>
              <a:buChar char="§"/>
            </a:pPr>
            <a:r>
              <a:rPr lang="en-US" sz="2800" dirty="0"/>
              <a:t>Church was mostly non-Jews/ Gentiles</a:t>
            </a:r>
          </a:p>
          <a:p>
            <a:pPr>
              <a:buFont typeface="Wingdings" panose="05000000000000000000" pitchFamily="2" charset="2"/>
              <a:buChar char="§"/>
            </a:pPr>
            <a:r>
              <a:rPr lang="en-US" sz="2800" dirty="0"/>
              <a:t>Silas &amp; Timothy with Paul</a:t>
            </a:r>
          </a:p>
          <a:p>
            <a:pPr>
              <a:buFont typeface="Wingdings" panose="05000000000000000000" pitchFamily="2" charset="2"/>
              <a:buChar char="§"/>
            </a:pPr>
            <a:r>
              <a:rPr lang="en-US" sz="2800" dirty="0"/>
              <a:t>Silas sent with Paul (Acts 15:22)</a:t>
            </a:r>
          </a:p>
          <a:p>
            <a:pPr>
              <a:buFont typeface="Wingdings" panose="05000000000000000000" pitchFamily="2" charset="2"/>
              <a:buChar char="§"/>
            </a:pPr>
            <a:r>
              <a:rPr lang="en-US" sz="2800" dirty="0"/>
              <a:t>Timothy joined in Lystra (Acts 18), mother-Jewish, father-Greek, met Paul during Paul’s 1</a:t>
            </a:r>
            <a:r>
              <a:rPr lang="en-US" sz="2800" baseline="30000" dirty="0"/>
              <a:t>st</a:t>
            </a:r>
            <a:r>
              <a:rPr lang="en-US" sz="2800" dirty="0"/>
              <a:t> Journey</a:t>
            </a:r>
            <a:endParaRPr lang="en-US" sz="2400" dirty="0"/>
          </a:p>
        </p:txBody>
      </p:sp>
      <p:sp>
        <p:nvSpPr>
          <p:cNvPr id="148" name="Rectangle 147">
            <a:extLst>
              <a:ext uri="{FF2B5EF4-FFF2-40B4-BE49-F238E27FC236}">
                <a16:creationId xmlns:a16="http://schemas.microsoft.com/office/drawing/2014/main" id="{F41C1373-9651-4596-9D53-A49C361080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75439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6FFAF98-CCCE-75D3-4316-60847D095301}"/>
              </a:ext>
            </a:extLst>
          </p:cNvPr>
          <p:cNvSpPr>
            <a:spLocks noGrp="1"/>
          </p:cNvSpPr>
          <p:nvPr>
            <p:ph idx="1"/>
          </p:nvPr>
        </p:nvSpPr>
        <p:spPr>
          <a:xfrm>
            <a:off x="574767" y="320040"/>
            <a:ext cx="10589622" cy="6217920"/>
          </a:xfrm>
        </p:spPr>
        <p:txBody>
          <a:bodyPr anchor="t">
            <a:normAutofit fontScale="92500" lnSpcReduction="20000"/>
          </a:bodyPr>
          <a:lstStyle/>
          <a:p>
            <a:r>
              <a:rPr lang="en-US" sz="3200" dirty="0"/>
              <a:t>When Paul, Silas, and Timothy preached in Thessalonica, persecution against them and the gospel hit hard – They fled to Berea.</a:t>
            </a:r>
          </a:p>
          <a:p>
            <a:endParaRPr lang="en-US" sz="3200" dirty="0"/>
          </a:p>
          <a:p>
            <a:r>
              <a:rPr lang="en-US" sz="3200" dirty="0"/>
              <a:t>Persecution hit in Berea, Paul fled to Athens, Silas went to Philippi and Timothy stayed in Thessalonica</a:t>
            </a:r>
          </a:p>
          <a:p>
            <a:endParaRPr lang="en-US" sz="3200" dirty="0"/>
          </a:p>
          <a:p>
            <a:r>
              <a:rPr lang="en-US" sz="3200" dirty="0"/>
              <a:t>Paul went to Corinth, Silas and Timothy rejoined him</a:t>
            </a:r>
          </a:p>
          <a:p>
            <a:endParaRPr lang="en-US" sz="3200" dirty="0"/>
          </a:p>
          <a:p>
            <a:r>
              <a:rPr lang="en-US" sz="3200" dirty="0"/>
              <a:t>Paul wrote I Thessalonians from Corinth (51ad)</a:t>
            </a:r>
          </a:p>
          <a:p>
            <a:endParaRPr lang="en-US" sz="2800" dirty="0"/>
          </a:p>
        </p:txBody>
      </p:sp>
      <p:pic>
        <p:nvPicPr>
          <p:cNvPr id="7" name="Picture 6" descr="A map of the greek islands&#10;&#10;AI-generated content may be incorrect.">
            <a:extLst>
              <a:ext uri="{FF2B5EF4-FFF2-40B4-BE49-F238E27FC236}">
                <a16:creationId xmlns:a16="http://schemas.microsoft.com/office/drawing/2014/main" id="{E15562EF-9A7F-A574-85B0-11C9347C7CA7}"/>
              </a:ext>
            </a:extLst>
          </p:cNvPr>
          <p:cNvPicPr>
            <a:picLocks noChangeAspect="1"/>
          </p:cNvPicPr>
          <p:nvPr/>
        </p:nvPicPr>
        <p:blipFill>
          <a:blip r:embed="rId2"/>
          <a:srcRect r="49951" b="48625"/>
          <a:stretch>
            <a:fillRect/>
          </a:stretch>
        </p:blipFill>
        <p:spPr>
          <a:xfrm>
            <a:off x="9879106" y="4103146"/>
            <a:ext cx="2312894" cy="2754854"/>
          </a:xfrm>
          <a:prstGeom prst="rect">
            <a:avLst/>
          </a:prstGeom>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p:spPr>
      </p:pic>
    </p:spTree>
    <p:extLst>
      <p:ext uri="{BB962C8B-B14F-4D97-AF65-F5344CB8AC3E}">
        <p14:creationId xmlns:p14="http://schemas.microsoft.com/office/powerpoint/2010/main" val="53131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BBA06-5E54-B6FE-7FEA-E8F6C514C47B}"/>
              </a:ext>
            </a:extLst>
          </p:cNvPr>
          <p:cNvSpPr>
            <a:spLocks noGrp="1"/>
          </p:cNvSpPr>
          <p:nvPr>
            <p:ph type="title"/>
          </p:nvPr>
        </p:nvSpPr>
        <p:spPr>
          <a:xfrm>
            <a:off x="2598745" y="548640"/>
            <a:ext cx="7958331" cy="1503475"/>
          </a:xfrm>
        </p:spPr>
        <p:txBody>
          <a:bodyPr>
            <a:normAutofit/>
          </a:bodyPr>
          <a:lstStyle/>
          <a:p>
            <a:pPr algn="ctr"/>
            <a:r>
              <a:rPr lang="en-US" sz="3200" u="sng" dirty="0"/>
              <a:t>Theme</a:t>
            </a:r>
            <a:r>
              <a:rPr lang="en-US" sz="3200" dirty="0"/>
              <a:t>: Encouragement during persecution and eschatology – end times</a:t>
            </a:r>
          </a:p>
        </p:txBody>
      </p:sp>
      <p:sp>
        <p:nvSpPr>
          <p:cNvPr id="3" name="Content Placeholder 2">
            <a:extLst>
              <a:ext uri="{FF2B5EF4-FFF2-40B4-BE49-F238E27FC236}">
                <a16:creationId xmlns:a16="http://schemas.microsoft.com/office/drawing/2014/main" id="{FE884EC7-0F07-2CF4-0030-3C5200E44557}"/>
              </a:ext>
            </a:extLst>
          </p:cNvPr>
          <p:cNvSpPr>
            <a:spLocks noGrp="1"/>
          </p:cNvSpPr>
          <p:nvPr>
            <p:ph idx="1"/>
          </p:nvPr>
        </p:nvSpPr>
        <p:spPr>
          <a:xfrm>
            <a:off x="1227908" y="2052116"/>
            <a:ext cx="9862457" cy="4440124"/>
          </a:xfrm>
        </p:spPr>
        <p:txBody>
          <a:bodyPr anchor="t">
            <a:normAutofit/>
          </a:bodyPr>
          <a:lstStyle/>
          <a:p>
            <a:endParaRPr lang="en-US" sz="3200" u="sng" dirty="0"/>
          </a:p>
          <a:p>
            <a:r>
              <a:rPr lang="en-US" sz="3200" u="sng" dirty="0"/>
              <a:t>Purpose</a:t>
            </a:r>
            <a:r>
              <a:rPr lang="en-US" sz="3200" dirty="0"/>
              <a:t>:</a:t>
            </a:r>
          </a:p>
          <a:p>
            <a:pPr marL="0" indent="0">
              <a:buNone/>
            </a:pPr>
            <a:r>
              <a:rPr lang="en-US" sz="3200" dirty="0"/>
              <a:t>	Encourage new believers; praise their courage in persecution; and give assurance as to the future of believers who die before Jesus’ 2</a:t>
            </a:r>
            <a:r>
              <a:rPr lang="en-US" sz="3200" baseline="30000" dirty="0"/>
              <a:t>nd</a:t>
            </a:r>
            <a:r>
              <a:rPr lang="en-US" sz="3200" dirty="0"/>
              <a:t> coming</a:t>
            </a:r>
          </a:p>
        </p:txBody>
      </p:sp>
    </p:spTree>
    <p:extLst>
      <p:ext uri="{BB962C8B-B14F-4D97-AF65-F5344CB8AC3E}">
        <p14:creationId xmlns:p14="http://schemas.microsoft.com/office/powerpoint/2010/main" val="288857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F013A5-1277-BEEC-EFEA-67A745C7CBF7}"/>
              </a:ext>
            </a:extLst>
          </p:cNvPr>
          <p:cNvSpPr>
            <a:spLocks noGrp="1"/>
          </p:cNvSpPr>
          <p:nvPr>
            <p:ph idx="1"/>
          </p:nvPr>
        </p:nvSpPr>
        <p:spPr>
          <a:xfrm>
            <a:off x="1031966" y="130629"/>
            <a:ext cx="10058400" cy="6557553"/>
          </a:xfrm>
        </p:spPr>
        <p:txBody>
          <a:bodyPr anchor="t">
            <a:normAutofit fontScale="85000" lnSpcReduction="20000"/>
          </a:bodyPr>
          <a:lstStyle/>
          <a:p>
            <a:r>
              <a:rPr lang="en-US" sz="2800" dirty="0"/>
              <a:t>V1 Grace and peace to you: </a:t>
            </a:r>
            <a:r>
              <a:rPr lang="en-US" sz="2600" dirty="0"/>
              <a:t>Grace = undeserved, unearned love and</a:t>
            </a:r>
          </a:p>
          <a:p>
            <a:pPr marL="457200" lvl="1" indent="0">
              <a:buNone/>
            </a:pPr>
            <a:r>
              <a:rPr lang="en-US" sz="2600" dirty="0"/>
              <a:t>Peace = knowing He is in control no matter circumstances</a:t>
            </a:r>
          </a:p>
          <a:p>
            <a:pPr lvl="1"/>
            <a:endParaRPr lang="en-US" sz="2600" dirty="0"/>
          </a:p>
          <a:p>
            <a:pPr marL="457200" lvl="1" indent="0">
              <a:buNone/>
            </a:pPr>
            <a:r>
              <a:rPr lang="en-US" sz="2800" dirty="0"/>
              <a:t>V2 We are always thankful for you and constantly pray for you</a:t>
            </a:r>
          </a:p>
          <a:p>
            <a:pPr marL="457200" lvl="1" indent="0">
              <a:buNone/>
            </a:pPr>
            <a:r>
              <a:rPr lang="en-US" sz="2800" dirty="0"/>
              <a:t>Essentials for Intercessory Prayer (Emily Franklin):</a:t>
            </a:r>
          </a:p>
          <a:p>
            <a:pPr marL="971550" lvl="1" indent="-514350">
              <a:buFont typeface="+mj-lt"/>
              <a:buAutoNum type="arabicPeriod"/>
            </a:pPr>
            <a:r>
              <a:rPr lang="en-US" sz="2800" dirty="0"/>
              <a:t>Thank God – praise time</a:t>
            </a:r>
          </a:p>
          <a:p>
            <a:pPr marL="971550" lvl="1" indent="-514350">
              <a:buFont typeface="+mj-lt"/>
              <a:buAutoNum type="arabicPeriod"/>
            </a:pPr>
            <a:r>
              <a:rPr lang="en-US" sz="2800" dirty="0"/>
              <a:t>Cleanse your heart (Ps 51...“search me, Lord...”)</a:t>
            </a:r>
          </a:p>
          <a:p>
            <a:pPr marL="971550" lvl="1" indent="-514350">
              <a:buFont typeface="+mj-lt"/>
              <a:buAutoNum type="arabicPeriod"/>
            </a:pPr>
            <a:r>
              <a:rPr lang="en-US" sz="2800" dirty="0"/>
              <a:t>Invite the Holy Spirit</a:t>
            </a:r>
          </a:p>
          <a:p>
            <a:pPr marL="971550" lvl="1" indent="-514350">
              <a:buFont typeface="+mj-lt"/>
              <a:buAutoNum type="arabicPeriod"/>
            </a:pPr>
            <a:r>
              <a:rPr lang="en-US" sz="2800" dirty="0"/>
              <a:t>Focus – remove distractions</a:t>
            </a:r>
          </a:p>
          <a:p>
            <a:pPr marL="971550" lvl="1" indent="-514350">
              <a:buFont typeface="+mj-lt"/>
              <a:buAutoNum type="arabicPeriod"/>
            </a:pPr>
            <a:r>
              <a:rPr lang="en-US" sz="2800" dirty="0"/>
              <a:t>Rebuke the enemy</a:t>
            </a:r>
          </a:p>
          <a:p>
            <a:pPr marL="971550" lvl="1" indent="-514350">
              <a:buFont typeface="+mj-lt"/>
              <a:buAutoNum type="arabicPeriod"/>
            </a:pPr>
            <a:r>
              <a:rPr lang="en-US" sz="2800" dirty="0"/>
              <a:t>Ask the Holy Spirit to speak to you</a:t>
            </a:r>
          </a:p>
          <a:p>
            <a:pPr marL="971550" lvl="1" indent="-514350">
              <a:buFont typeface="+mj-lt"/>
              <a:buAutoNum type="arabicPeriod"/>
            </a:pPr>
            <a:r>
              <a:rPr lang="en-US" sz="2800" dirty="0"/>
              <a:t>Wait to hear from Him – a verse, a thought, etc...write it down</a:t>
            </a:r>
          </a:p>
          <a:p>
            <a:pPr marL="971550" lvl="1" indent="-514350">
              <a:buFont typeface="+mj-lt"/>
              <a:buAutoNum type="arabicPeriod"/>
            </a:pPr>
            <a:r>
              <a:rPr lang="en-US" sz="2800" dirty="0"/>
              <a:t>End in praise</a:t>
            </a:r>
          </a:p>
          <a:p>
            <a:pPr marL="457200" lvl="1" indent="0">
              <a:buNone/>
            </a:pPr>
            <a:endParaRPr lang="en-US" sz="2600" dirty="0"/>
          </a:p>
        </p:txBody>
      </p:sp>
    </p:spTree>
    <p:extLst>
      <p:ext uri="{BB962C8B-B14F-4D97-AF65-F5344CB8AC3E}">
        <p14:creationId xmlns:p14="http://schemas.microsoft.com/office/powerpoint/2010/main" val="549092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DA1C51-9692-0FFD-6E01-8B1B5D9F8396}"/>
              </a:ext>
            </a:extLst>
          </p:cNvPr>
          <p:cNvSpPr>
            <a:spLocks noGrp="1"/>
          </p:cNvSpPr>
          <p:nvPr>
            <p:ph idx="1"/>
          </p:nvPr>
        </p:nvSpPr>
        <p:spPr>
          <a:xfrm>
            <a:off x="2063931" y="666206"/>
            <a:ext cx="9562012" cy="5878285"/>
          </a:xfrm>
        </p:spPr>
        <p:txBody>
          <a:bodyPr anchor="t">
            <a:normAutofit/>
          </a:bodyPr>
          <a:lstStyle/>
          <a:p>
            <a:r>
              <a:rPr lang="en-US" sz="3200" dirty="0"/>
              <a:t>V 3 	Faith produces good works</a:t>
            </a:r>
          </a:p>
          <a:p>
            <a:pPr marL="0" indent="0">
              <a:buNone/>
            </a:pPr>
            <a:r>
              <a:rPr lang="en-US" sz="3200" dirty="0"/>
              <a:t>		Love prompts your willingness to service</a:t>
            </a:r>
          </a:p>
          <a:p>
            <a:pPr marL="0" indent="0">
              <a:buNone/>
            </a:pPr>
            <a:r>
              <a:rPr lang="en-US" sz="3200" dirty="0"/>
              <a:t>		Hope in Jesus inspires endurance</a:t>
            </a:r>
          </a:p>
          <a:p>
            <a:r>
              <a:rPr lang="en-US" sz="3200" dirty="0"/>
              <a:t>V4		“Brothers and sisters” = 28xs          			and you are loved and chosen by God!</a:t>
            </a:r>
          </a:p>
          <a:p>
            <a:r>
              <a:rPr lang="en-US" sz="3200" dirty="0"/>
              <a:t>V5		</a:t>
            </a:r>
            <a:r>
              <a:rPr lang="en-US" sz="3200" u="sng" dirty="0"/>
              <a:t>How do we know</a:t>
            </a:r>
            <a:r>
              <a:rPr lang="en-US" sz="3200" dirty="0"/>
              <a:t>?  “The Word came to 		you with power and deep conviction in 		the Holy Spirit.”</a:t>
            </a:r>
          </a:p>
        </p:txBody>
      </p:sp>
    </p:spTree>
    <p:extLst>
      <p:ext uri="{BB962C8B-B14F-4D97-AF65-F5344CB8AC3E}">
        <p14:creationId xmlns:p14="http://schemas.microsoft.com/office/powerpoint/2010/main" val="653162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01AF5FBB-9FDC-4D75-9DD6-DAF01ED197A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4" name="Picture 13">
            <a:extLst>
              <a:ext uri="{FF2B5EF4-FFF2-40B4-BE49-F238E27FC236}">
                <a16:creationId xmlns:a16="http://schemas.microsoft.com/office/drawing/2014/main" id="{933BBBE6-F4CF-483E-BA74-B51421B4D93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6" name="Rectangle 15">
            <a:extLst>
              <a:ext uri="{FF2B5EF4-FFF2-40B4-BE49-F238E27FC236}">
                <a16:creationId xmlns:a16="http://schemas.microsoft.com/office/drawing/2014/main" id="{4C790028-99AE-4AE4-8269-9913E2D506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8" name="Rectangle 17">
            <a:extLst>
              <a:ext uri="{FF2B5EF4-FFF2-40B4-BE49-F238E27FC236}">
                <a16:creationId xmlns:a16="http://schemas.microsoft.com/office/drawing/2014/main" id="{06936A2A-FE08-4EE0-A409-3EF3FA244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0" name="Rectangle 19">
            <a:extLst>
              <a:ext uri="{FF2B5EF4-FFF2-40B4-BE49-F238E27FC236}">
                <a16:creationId xmlns:a16="http://schemas.microsoft.com/office/drawing/2014/main" id="{BAF0407B-48CB-4C05-B0D7-7A69A0D40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2" name="Rectangle 21">
            <a:extLst>
              <a:ext uri="{FF2B5EF4-FFF2-40B4-BE49-F238E27FC236}">
                <a16:creationId xmlns:a16="http://schemas.microsoft.com/office/drawing/2014/main" id="{ADC50C3D-0DA0-4914-B5B4-D1819CC698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4" name="TextBox 23">
            <a:extLst>
              <a:ext uri="{FF2B5EF4-FFF2-40B4-BE49-F238E27FC236}">
                <a16:creationId xmlns:a16="http://schemas.microsoft.com/office/drawing/2014/main" id="{8CF9E583-1A92-4144-B4FA-81D98317FA04}"/>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1282" y="3262852"/>
            <a:ext cx="415636" cy="461665"/>
          </a:xfrm>
          <a:prstGeom prst="rect">
            <a:avLst/>
          </a:prstGeom>
          <a:noFill/>
        </p:spPr>
        <p:txBody>
          <a:bodyPr wrap="square" rtlCol="0">
            <a:spAutoFit/>
          </a:bodyPr>
          <a:lstStyle/>
          <a:p>
            <a:pPr algn="r">
              <a:spcAft>
                <a:spcPts val="600"/>
              </a:spcAft>
            </a:pP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 useBgFill="1">
        <p:nvSpPr>
          <p:cNvPr id="26" name="Rectangle 25">
            <a:extLst>
              <a:ext uri="{FF2B5EF4-FFF2-40B4-BE49-F238E27FC236}">
                <a16:creationId xmlns:a16="http://schemas.microsoft.com/office/drawing/2014/main" id="{55980737-1E33-40A8-819D-C20C41E4F7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Picture 27">
            <a:extLst>
              <a:ext uri="{FF2B5EF4-FFF2-40B4-BE49-F238E27FC236}">
                <a16:creationId xmlns:a16="http://schemas.microsoft.com/office/drawing/2014/main" id="{6ABBD51A-FA48-44B8-B184-A40D7F134F1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30" name="Picture 29">
            <a:extLst>
              <a:ext uri="{FF2B5EF4-FFF2-40B4-BE49-F238E27FC236}">
                <a16:creationId xmlns:a16="http://schemas.microsoft.com/office/drawing/2014/main" id="{510188A9-F0D9-4FE9-85DC-2179145278C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32" name="Rectangle 31">
            <a:extLst>
              <a:ext uri="{FF2B5EF4-FFF2-40B4-BE49-F238E27FC236}">
                <a16:creationId xmlns:a16="http://schemas.microsoft.com/office/drawing/2014/main" id="{32927575-BD84-44B6-BE49-E0C7EDD0E6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73FDF09A-B960-49F4-BAEB-DA397BDCD4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791BE6C0-4118-460B-90C2-160041247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8AD0E264-518A-3982-1CF0-679FF36CDFC1}"/>
              </a:ext>
            </a:extLst>
          </p:cNvPr>
          <p:cNvSpPr>
            <a:spLocks noGrp="1"/>
          </p:cNvSpPr>
          <p:nvPr>
            <p:ph type="title"/>
          </p:nvPr>
        </p:nvSpPr>
        <p:spPr>
          <a:xfrm>
            <a:off x="4718499" y="293389"/>
            <a:ext cx="6445172" cy="6400589"/>
          </a:xfrm>
        </p:spPr>
        <p:txBody>
          <a:bodyPr vert="horz" lIns="91440" tIns="45720" rIns="91440" bIns="45720" rtlCol="0" anchor="t">
            <a:normAutofit/>
          </a:bodyPr>
          <a:lstStyle/>
          <a:p>
            <a:pPr algn="l"/>
            <a:r>
              <a:rPr lang="en-US" sz="2800" dirty="0"/>
              <a:t>V6 You watched our lives, you imitated our lives and the life of Jesus – you followed our examples</a:t>
            </a:r>
            <a:br>
              <a:rPr lang="en-US" sz="2800" dirty="0"/>
            </a:br>
            <a:br>
              <a:rPr lang="en-US" sz="2800" dirty="0"/>
            </a:br>
            <a:r>
              <a:rPr lang="en-US" sz="2800" dirty="0"/>
              <a:t>You welcomed His Word - with joy - in the midst of severe persecution</a:t>
            </a:r>
            <a:br>
              <a:rPr lang="en-US" sz="2800" dirty="0"/>
            </a:br>
            <a:br>
              <a:rPr lang="en-US" sz="2800" dirty="0"/>
            </a:br>
            <a:r>
              <a:rPr lang="en-US" sz="2800" dirty="0"/>
              <a:t>V7 You became a model to all believers</a:t>
            </a:r>
            <a:br>
              <a:rPr lang="en-US" sz="2800" dirty="0"/>
            </a:br>
            <a:br>
              <a:rPr lang="en-US" sz="2800" dirty="0"/>
            </a:br>
            <a:r>
              <a:rPr lang="en-US" sz="2800" dirty="0"/>
              <a:t>V8 His message ‘rang out’ from your lives, everyone knew about your changed life!</a:t>
            </a:r>
            <a:br>
              <a:rPr lang="en-US" sz="2800" dirty="0"/>
            </a:br>
            <a:br>
              <a:rPr lang="en-US" sz="2800" dirty="0"/>
            </a:br>
            <a:r>
              <a:rPr lang="en-US" sz="2800" dirty="0"/>
              <a:t>V9 We didn’t have to explain or share about your life...they already “heard” about your faith in Jesus!</a:t>
            </a:r>
          </a:p>
        </p:txBody>
      </p:sp>
      <p:pic>
        <p:nvPicPr>
          <p:cNvPr id="7" name="Content Placeholder 6">
            <a:extLst>
              <a:ext uri="{FF2B5EF4-FFF2-40B4-BE49-F238E27FC236}">
                <a16:creationId xmlns:a16="http://schemas.microsoft.com/office/drawing/2014/main" id="{78569F44-D26A-B358-CAD9-589C736DAE87}"/>
              </a:ext>
            </a:extLst>
          </p:cNvPr>
          <p:cNvPicPr>
            <a:picLocks noGrp="1" noChangeAspect="1"/>
          </p:cNvPicPr>
          <p:nvPr>
            <p:ph sz="half" idx="2"/>
          </p:nvPr>
        </p:nvPicPr>
        <p:blipFill>
          <a:blip r:embed="rId5"/>
          <a:srcRect t="26084" r="38226" b="18872"/>
          <a:stretch>
            <a:fillRect/>
          </a:stretch>
        </p:blipFill>
        <p:spPr>
          <a:xfrm>
            <a:off x="997503" y="1605684"/>
            <a:ext cx="3496120" cy="3641195"/>
          </a:xfrm>
          <a:prstGeom prst="rect">
            <a:avLst/>
          </a:prstGeom>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p:spPr>
      </p:pic>
      <p:sp>
        <p:nvSpPr>
          <p:cNvPr id="38" name="Rectangle 37">
            <a:extLst>
              <a:ext uri="{FF2B5EF4-FFF2-40B4-BE49-F238E27FC236}">
                <a16:creationId xmlns:a16="http://schemas.microsoft.com/office/drawing/2014/main" id="{15B5C763-A6E8-4D31-B139-30D083B824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1484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9A2CB33B-2FE7-4F0A-5CBB-60F8A3C6F4CC}"/>
              </a:ext>
            </a:extLst>
          </p:cNvPr>
          <p:cNvSpPr>
            <a:spLocks noGrp="1"/>
          </p:cNvSpPr>
          <p:nvPr>
            <p:ph idx="1"/>
          </p:nvPr>
        </p:nvSpPr>
        <p:spPr>
          <a:xfrm>
            <a:off x="1371600" y="627017"/>
            <a:ext cx="9666514" cy="5878286"/>
          </a:xfrm>
        </p:spPr>
        <p:txBody>
          <a:bodyPr anchor="t">
            <a:normAutofit/>
          </a:bodyPr>
          <a:lstStyle/>
          <a:p>
            <a:r>
              <a:rPr lang="en-US" sz="2800" dirty="0"/>
              <a:t>V10 They (non-believers) tell us how you’ve changed – turned away from idols; they tell us you now serve Jesus; and they tell us you are waiting for Jesus to return! </a:t>
            </a:r>
          </a:p>
          <a:p>
            <a:pPr lvl="8"/>
            <a:endParaRPr lang="en-US" sz="2000" dirty="0"/>
          </a:p>
        </p:txBody>
      </p:sp>
      <p:pic>
        <p:nvPicPr>
          <p:cNvPr id="7" name="Picture 6">
            <a:extLst>
              <a:ext uri="{FF2B5EF4-FFF2-40B4-BE49-F238E27FC236}">
                <a16:creationId xmlns:a16="http://schemas.microsoft.com/office/drawing/2014/main" id="{E8EB3478-DF8F-7796-EF9C-72C0793888C8}"/>
              </a:ext>
            </a:extLst>
          </p:cNvPr>
          <p:cNvPicPr>
            <a:picLocks noChangeAspect="1"/>
          </p:cNvPicPr>
          <p:nvPr/>
        </p:nvPicPr>
        <p:blipFill>
          <a:blip r:embed="rId2"/>
          <a:srcRect t="26084" b="18872"/>
          <a:stretch>
            <a:fillRect/>
          </a:stretch>
        </p:blipFill>
        <p:spPr>
          <a:xfrm>
            <a:off x="1153886" y="2402541"/>
            <a:ext cx="4736189" cy="4312024"/>
          </a:xfrm>
          <a:prstGeom prst="rect">
            <a:avLst/>
          </a:prstGeom>
        </p:spPr>
      </p:pic>
      <p:sp>
        <p:nvSpPr>
          <p:cNvPr id="9" name="TextBox 8">
            <a:extLst>
              <a:ext uri="{FF2B5EF4-FFF2-40B4-BE49-F238E27FC236}">
                <a16:creationId xmlns:a16="http://schemas.microsoft.com/office/drawing/2014/main" id="{7F16903C-A0BA-A42E-5DB5-FA077800F910}"/>
              </a:ext>
            </a:extLst>
          </p:cNvPr>
          <p:cNvSpPr txBox="1"/>
          <p:nvPr/>
        </p:nvSpPr>
        <p:spPr>
          <a:xfrm>
            <a:off x="6217920" y="3429000"/>
            <a:ext cx="4820194" cy="584775"/>
          </a:xfrm>
          <a:prstGeom prst="rect">
            <a:avLst/>
          </a:prstGeom>
          <a:noFill/>
        </p:spPr>
        <p:txBody>
          <a:bodyPr wrap="square" rtlCol="0">
            <a:spAutoFit/>
          </a:bodyPr>
          <a:lstStyle/>
          <a:p>
            <a:pPr algn="r"/>
            <a:r>
              <a:rPr lang="en-US" sz="3200" dirty="0"/>
              <a:t>This is what we see...</a:t>
            </a:r>
          </a:p>
        </p:txBody>
      </p:sp>
      <p:sp>
        <p:nvSpPr>
          <p:cNvPr id="10" name="Left Arrow 9">
            <a:extLst>
              <a:ext uri="{FF2B5EF4-FFF2-40B4-BE49-F238E27FC236}">
                <a16:creationId xmlns:a16="http://schemas.microsoft.com/office/drawing/2014/main" id="{B8C71580-AF62-DBDC-A0D3-E3DE73B45721}"/>
              </a:ext>
            </a:extLst>
          </p:cNvPr>
          <p:cNvSpPr/>
          <p:nvPr/>
        </p:nvSpPr>
        <p:spPr>
          <a:xfrm rot="20247312">
            <a:off x="5877325" y="3982702"/>
            <a:ext cx="1031966" cy="261257"/>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06965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B3408E4B-2DDD-4FB3-9181-7D8A09775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3FCA32F3-0B4B-449A-8A9D-309A1B67825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a:extLst>
              <a:ext uri="{FF2B5EF4-FFF2-40B4-BE49-F238E27FC236}">
                <a16:creationId xmlns:a16="http://schemas.microsoft.com/office/drawing/2014/main" id="{D1C78E1D-D549-4B5E-B65A-7353ED14D83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7" name="Rectangle 16">
            <a:extLst>
              <a:ext uri="{FF2B5EF4-FFF2-40B4-BE49-F238E27FC236}">
                <a16:creationId xmlns:a16="http://schemas.microsoft.com/office/drawing/2014/main" id="{BC93C630-65D6-40FA-A096-8251FB983E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2C51E34-9874-483C-A2C5-C9D271AD14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6109E7E7-5EA4-4526-A350-196FF2782F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7">
            <a:extLst>
              <a:ext uri="{FF2B5EF4-FFF2-40B4-BE49-F238E27FC236}">
                <a16:creationId xmlns:a16="http://schemas.microsoft.com/office/drawing/2014/main" id="{7F89EA5E-750D-6A56-F10C-DF3CA190EFEA}"/>
              </a:ext>
            </a:extLst>
          </p:cNvPr>
          <p:cNvSpPr>
            <a:spLocks noGrp="1"/>
          </p:cNvSpPr>
          <p:nvPr>
            <p:ph idx="1"/>
          </p:nvPr>
        </p:nvSpPr>
        <p:spPr>
          <a:xfrm>
            <a:off x="1051120" y="1425856"/>
            <a:ext cx="6415362" cy="5504329"/>
          </a:xfrm>
        </p:spPr>
        <p:txBody>
          <a:bodyPr anchor="t">
            <a:normAutofit lnSpcReduction="10000"/>
          </a:bodyPr>
          <a:lstStyle/>
          <a:p>
            <a:r>
              <a:rPr lang="en-US" sz="2800" dirty="0"/>
              <a:t>We know we ARE loved by God!</a:t>
            </a:r>
          </a:p>
          <a:p>
            <a:r>
              <a:rPr lang="en-US" sz="2800" dirty="0"/>
              <a:t>Do non-believers notice you not same as before or you not same as others who not believe in Jesus?</a:t>
            </a:r>
          </a:p>
          <a:p>
            <a:r>
              <a:rPr lang="en-US" sz="2800" dirty="0"/>
              <a:t>Do we pray (in heart tears) for others?</a:t>
            </a:r>
          </a:p>
          <a:p>
            <a:r>
              <a:rPr lang="en-US" sz="2800" dirty="0"/>
              <a:t>Does your faith produce good works; love prompts service; and hope inspire others to keep their faith in Christ?</a:t>
            </a:r>
          </a:p>
        </p:txBody>
      </p:sp>
      <p:pic>
        <p:nvPicPr>
          <p:cNvPr id="4" name="Content Placeholder 3">
            <a:extLst>
              <a:ext uri="{FF2B5EF4-FFF2-40B4-BE49-F238E27FC236}">
                <a16:creationId xmlns:a16="http://schemas.microsoft.com/office/drawing/2014/main" id="{D23150A5-15B0-CF00-DFB4-93B08821A423}"/>
              </a:ext>
            </a:extLst>
          </p:cNvPr>
          <p:cNvPicPr>
            <a:picLocks noChangeAspect="1"/>
          </p:cNvPicPr>
          <p:nvPr/>
        </p:nvPicPr>
        <p:blipFill>
          <a:blip r:embed="rId5"/>
          <a:srcRect l="13836" r="25168" b="-1"/>
          <a:stretch>
            <a:fillRect/>
          </a:stretch>
        </p:blipFill>
        <p:spPr>
          <a:xfrm>
            <a:off x="7510069" y="674117"/>
            <a:ext cx="3674398" cy="5504329"/>
          </a:xfrm>
          <a:prstGeom prst="rect">
            <a:avLst/>
          </a:prstGeom>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p:spPr>
      </p:pic>
      <p:sp>
        <p:nvSpPr>
          <p:cNvPr id="23" name="Rectangle 22">
            <a:extLst>
              <a:ext uri="{FF2B5EF4-FFF2-40B4-BE49-F238E27FC236}">
                <a16:creationId xmlns:a16="http://schemas.microsoft.com/office/drawing/2014/main" id="{22373A23-D87D-48AD-A357-96100C722D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86096EE-56D9-BCB6-2446-6FF38F05FE6A}"/>
              </a:ext>
            </a:extLst>
          </p:cNvPr>
          <p:cNvSpPr txBox="1"/>
          <p:nvPr/>
        </p:nvSpPr>
        <p:spPr>
          <a:xfrm rot="511138" flipH="1">
            <a:off x="2435034" y="548152"/>
            <a:ext cx="4824883" cy="523220"/>
          </a:xfrm>
          <a:prstGeom prst="rect">
            <a:avLst/>
          </a:prstGeom>
          <a:noFill/>
        </p:spPr>
        <p:txBody>
          <a:bodyPr wrap="square" rtlCol="0">
            <a:spAutoFit/>
          </a:bodyPr>
          <a:lstStyle/>
          <a:p>
            <a:r>
              <a:rPr lang="en-US" sz="2800" dirty="0"/>
              <a:t>  This is what He sees!</a:t>
            </a:r>
          </a:p>
        </p:txBody>
      </p:sp>
      <p:sp>
        <p:nvSpPr>
          <p:cNvPr id="6" name="Right Arrow 5">
            <a:extLst>
              <a:ext uri="{FF2B5EF4-FFF2-40B4-BE49-F238E27FC236}">
                <a16:creationId xmlns:a16="http://schemas.microsoft.com/office/drawing/2014/main" id="{7E155FDA-50BD-FB19-2A81-FE9ED537B711}"/>
              </a:ext>
            </a:extLst>
          </p:cNvPr>
          <p:cNvSpPr/>
          <p:nvPr/>
        </p:nvSpPr>
        <p:spPr>
          <a:xfrm rot="1497213">
            <a:off x="6132597" y="1183541"/>
            <a:ext cx="1383307"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05115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anim calcmode="lin" valueType="num">
                                      <p:cBhvr additive="base">
                                        <p:cTn id="13" dur="500" fill="hold"/>
                                        <p:tgtEl>
                                          <p:spTgt spid="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anim calcmode="lin" valueType="num">
                                      <p:cBhvr additive="base">
                                        <p:cTn id="19" dur="500" fill="hold"/>
                                        <p:tgtEl>
                                          <p:spTgt spid="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xEl>
                                              <p:pRg st="3" end="3"/>
                                            </p:txEl>
                                          </p:spTgt>
                                        </p:tgtEl>
                                        <p:attrNameLst>
                                          <p:attrName>style.visibility</p:attrName>
                                        </p:attrNameLst>
                                      </p:cBhvr>
                                      <p:to>
                                        <p:strVal val="visible"/>
                                      </p:to>
                                    </p:set>
                                    <p:anim calcmode="lin" valueType="num">
                                      <p:cBhvr additive="base">
                                        <p:cTn id="25" dur="500" fill="hold"/>
                                        <p:tgtEl>
                                          <p:spTgt spid="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Madison</Template>
  <TotalTime>112</TotalTime>
  <Words>554</Words>
  <Application>Microsoft Macintosh PowerPoint</Application>
  <PresentationFormat>Widescreen</PresentationFormat>
  <Paragraphs>46</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MS Shell Dlg 2</vt:lpstr>
      <vt:lpstr>Wingdings</vt:lpstr>
      <vt:lpstr>Wingdings 3</vt:lpstr>
      <vt:lpstr>Madison</vt:lpstr>
      <vt:lpstr>Imitate (copy) Christ   I Thessalonians Chapter 1 </vt:lpstr>
      <vt:lpstr>Background:</vt:lpstr>
      <vt:lpstr>PowerPoint Presentation</vt:lpstr>
      <vt:lpstr>Theme: Encouragement during persecution and eschatology – end times</vt:lpstr>
      <vt:lpstr>PowerPoint Presentation</vt:lpstr>
      <vt:lpstr>PowerPoint Presentation</vt:lpstr>
      <vt:lpstr>V6 You watched our lives, you imitated our lives and the life of Jesus – you followed our examples  You welcomed His Word - with joy - in the midst of severe persecution  V7 You became a model to all believers  V8 His message ‘rang out’ from your lives, everyone knew about your changed life!  V9 We didn’t have to explain or share about your life...they already “heard” about your faith in Jesus!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2</cp:revision>
  <dcterms:created xsi:type="dcterms:W3CDTF">2026-02-13T19:55:01Z</dcterms:created>
  <dcterms:modified xsi:type="dcterms:W3CDTF">2026-02-13T21:47:02Z</dcterms:modified>
</cp:coreProperties>
</file>