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1423"/>
  </p:normalViewPr>
  <p:slideViewPr>
    <p:cSldViewPr snapToGrid="0">
      <p:cViewPr>
        <p:scale>
          <a:sx n="80" d="100"/>
          <a:sy n="80" d="100"/>
        </p:scale>
        <p:origin x="1064"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a:pPr/>
              <a:t>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dirty="0"/>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a:pPr/>
              <a:t>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a:pPr/>
              <a:t>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a:pPr/>
              <a:t>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a:pPr/>
              <a:t>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a:pPr/>
              <a:t>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a:pPr/>
              <a:t>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a:pPr/>
              <a:t>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a:pPr/>
              <a:t>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a:pPr/>
              <a:t>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a:pPr/>
              <a:t>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a:pPr/>
              <a:t>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a:pPr/>
              <a:t>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dirty="0"/>
              <a:t>Click icon to add picture</a:t>
            </a:r>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a:pPr/>
              <a:t>2/20/26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a:pPr/>
              <a:t>2/20/26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A207-58AD-0419-DB5D-437AF8F2F826}"/>
              </a:ext>
            </a:extLst>
          </p:cNvPr>
          <p:cNvSpPr>
            <a:spLocks noGrp="1"/>
          </p:cNvSpPr>
          <p:nvPr>
            <p:ph type="ctrTitle"/>
          </p:nvPr>
        </p:nvSpPr>
        <p:spPr/>
        <p:txBody>
          <a:bodyPr/>
          <a:lstStyle/>
          <a:p>
            <a:pPr algn="ctr"/>
            <a:r>
              <a:rPr lang="en-US" b="0" dirty="0">
                <a:solidFill>
                  <a:schemeClr val="bg1"/>
                </a:solidFill>
              </a:rPr>
              <a:t>Persecution Expected,</a:t>
            </a:r>
            <a:br>
              <a:rPr lang="en-US" b="0" dirty="0">
                <a:solidFill>
                  <a:schemeClr val="bg1"/>
                </a:solidFill>
              </a:rPr>
            </a:br>
            <a:r>
              <a:rPr lang="en-US" b="0" dirty="0">
                <a:solidFill>
                  <a:schemeClr val="bg1"/>
                </a:solidFill>
              </a:rPr>
              <a:t>Worth it – Because of You!</a:t>
            </a:r>
          </a:p>
        </p:txBody>
      </p:sp>
      <p:sp>
        <p:nvSpPr>
          <p:cNvPr id="3" name="Subtitle 2">
            <a:extLst>
              <a:ext uri="{FF2B5EF4-FFF2-40B4-BE49-F238E27FC236}">
                <a16:creationId xmlns:a16="http://schemas.microsoft.com/office/drawing/2014/main" id="{2C900FF1-D8D7-B45C-85FC-33C3482F458B}"/>
              </a:ext>
            </a:extLst>
          </p:cNvPr>
          <p:cNvSpPr>
            <a:spLocks noGrp="1"/>
          </p:cNvSpPr>
          <p:nvPr>
            <p:ph type="subTitle" idx="1"/>
          </p:nvPr>
        </p:nvSpPr>
        <p:spPr>
          <a:xfrm>
            <a:off x="810001" y="5280846"/>
            <a:ext cx="10572000" cy="780319"/>
          </a:xfrm>
        </p:spPr>
        <p:txBody>
          <a:bodyPr>
            <a:noAutofit/>
          </a:bodyPr>
          <a:lstStyle/>
          <a:p>
            <a:pPr algn="ctr"/>
            <a:r>
              <a:rPr lang="en-US" sz="3600" dirty="0"/>
              <a:t>I Thessalonians; Chapters 2 &amp; 3</a:t>
            </a:r>
          </a:p>
        </p:txBody>
      </p:sp>
    </p:spTree>
    <p:extLst>
      <p:ext uri="{BB962C8B-B14F-4D97-AF65-F5344CB8AC3E}">
        <p14:creationId xmlns:p14="http://schemas.microsoft.com/office/powerpoint/2010/main" val="2401815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a:extLst>
              <a:ext uri="{FF2B5EF4-FFF2-40B4-BE49-F238E27FC236}">
                <a16:creationId xmlns:a16="http://schemas.microsoft.com/office/drawing/2014/main" id="{53576798-7F98-4C7F-B6C7-6D41B5A7E9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F30E0E8C-4E19-4B98-DBDE-3B286B5C9E4E}"/>
              </a:ext>
            </a:extLst>
          </p:cNvPr>
          <p:cNvSpPr>
            <a:spLocks noGrp="1"/>
          </p:cNvSpPr>
          <p:nvPr>
            <p:ph type="title"/>
          </p:nvPr>
        </p:nvSpPr>
        <p:spPr>
          <a:xfrm>
            <a:off x="810000" y="447188"/>
            <a:ext cx="10571998" cy="970450"/>
          </a:xfrm>
        </p:spPr>
        <p:txBody>
          <a:bodyPr vert="horz" lIns="91440" tIns="45720" rIns="91440" bIns="45720" rtlCol="0" anchor="b">
            <a:normAutofit/>
          </a:bodyPr>
          <a:lstStyle/>
          <a:p>
            <a:pPr algn="ctr"/>
            <a:r>
              <a:rPr lang="en-US" dirty="0">
                <a:solidFill>
                  <a:schemeClr val="bg1"/>
                </a:solidFill>
              </a:rPr>
              <a:t>Chapter 2</a:t>
            </a:r>
          </a:p>
        </p:txBody>
      </p:sp>
      <p:sp>
        <p:nvSpPr>
          <p:cNvPr id="6" name="Content Placeholder 5">
            <a:extLst>
              <a:ext uri="{FF2B5EF4-FFF2-40B4-BE49-F238E27FC236}">
                <a16:creationId xmlns:a16="http://schemas.microsoft.com/office/drawing/2014/main" id="{04921696-E1D6-3508-9E4F-766D80099E20}"/>
              </a:ext>
            </a:extLst>
          </p:cNvPr>
          <p:cNvSpPr>
            <a:spLocks noGrp="1"/>
          </p:cNvSpPr>
          <p:nvPr>
            <p:ph sz="half" idx="2"/>
          </p:nvPr>
        </p:nvSpPr>
        <p:spPr>
          <a:xfrm>
            <a:off x="152914" y="2191461"/>
            <a:ext cx="6400800" cy="4445000"/>
          </a:xfrm>
        </p:spPr>
        <p:txBody>
          <a:bodyPr vert="horz" lIns="91440" tIns="45720" rIns="91440" bIns="45720" rtlCol="0" anchor="t">
            <a:normAutofit/>
          </a:bodyPr>
          <a:lstStyle/>
          <a:p>
            <a:pPr marL="0" indent="0">
              <a:buNone/>
            </a:pPr>
            <a:r>
              <a:rPr lang="en-US" sz="2800" dirty="0"/>
              <a:t>V1 We were severely persecuted in Philippi</a:t>
            </a:r>
          </a:p>
          <a:p>
            <a:pPr marL="0" indent="0">
              <a:buNone/>
            </a:pPr>
            <a:r>
              <a:rPr lang="en-US" sz="2800" dirty="0"/>
              <a:t>V2 But we 	DARED to share Jesus with you!</a:t>
            </a:r>
          </a:p>
          <a:p>
            <a:pPr marL="0" indent="0">
              <a:buNone/>
            </a:pPr>
            <a:r>
              <a:rPr lang="en-US" sz="2800" dirty="0"/>
              <a:t>V3-6 Our motives: trick you, mask our financial greed, flatter you, get your praise because of who we are? NO! We spoke words approved by God to be trusted!</a:t>
            </a:r>
          </a:p>
        </p:txBody>
      </p:sp>
      <p:pic>
        <p:nvPicPr>
          <p:cNvPr id="7" name="Content Placeholder 6" descr="A map of the greek islands&#10;&#10;AI-generated content may be incorrect.">
            <a:extLst>
              <a:ext uri="{FF2B5EF4-FFF2-40B4-BE49-F238E27FC236}">
                <a16:creationId xmlns:a16="http://schemas.microsoft.com/office/drawing/2014/main" id="{48B9C50B-62B7-BC59-E5A8-15231A3375FA}"/>
              </a:ext>
            </a:extLst>
          </p:cNvPr>
          <p:cNvPicPr>
            <a:picLocks noGrp="1" noChangeAspect="1"/>
          </p:cNvPicPr>
          <p:nvPr>
            <p:ph sz="half" idx="1"/>
          </p:nvPr>
        </p:nvPicPr>
        <p:blipFill>
          <a:blip r:embed="rId2"/>
          <a:stretch>
            <a:fillRect/>
          </a:stretch>
        </p:blipFill>
        <p:spPr>
          <a:xfrm>
            <a:off x="6706628" y="1864827"/>
            <a:ext cx="5485372" cy="4993174"/>
          </a:xfrm>
          <a:prstGeom prst="roundRect">
            <a:avLst>
              <a:gd name="adj" fmla="val 3876"/>
            </a:avLst>
          </a:prstGeom>
          <a:ln>
            <a:solidFill>
              <a:schemeClr val="accent1"/>
            </a:solidFill>
          </a:ln>
          <a:effectLst/>
        </p:spPr>
      </p:pic>
    </p:spTree>
    <p:extLst>
      <p:ext uri="{BB962C8B-B14F-4D97-AF65-F5344CB8AC3E}">
        <p14:creationId xmlns:p14="http://schemas.microsoft.com/office/powerpoint/2010/main" val="1047472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31FA840-8B51-7C7E-12BC-77A94326BA62}"/>
              </a:ext>
            </a:extLst>
          </p:cNvPr>
          <p:cNvSpPr>
            <a:spLocks noGrp="1"/>
          </p:cNvSpPr>
          <p:nvPr>
            <p:ph type="title"/>
          </p:nvPr>
        </p:nvSpPr>
        <p:spPr>
          <a:xfrm>
            <a:off x="192505" y="655736"/>
            <a:ext cx="11806990" cy="691801"/>
          </a:xfrm>
        </p:spPr>
        <p:txBody>
          <a:bodyPr anchor="t"/>
          <a:lstStyle/>
          <a:p>
            <a:r>
              <a:rPr lang="en-US" sz="2800" b="0" dirty="0">
                <a:solidFill>
                  <a:schemeClr val="bg1"/>
                </a:solidFill>
              </a:rPr>
              <a:t>V7  We came to you as </a:t>
            </a:r>
            <a:r>
              <a:rPr lang="en-US" sz="2800" b="0" u="sng" dirty="0">
                <a:solidFill>
                  <a:schemeClr val="bg1"/>
                </a:solidFill>
              </a:rPr>
              <a:t>children</a:t>
            </a:r>
            <a:r>
              <a:rPr lang="en-US" sz="2800" b="0" dirty="0">
                <a:solidFill>
                  <a:schemeClr val="bg1"/>
                </a:solidFill>
              </a:rPr>
              <a:t>: open, innocent, and vulnerable</a:t>
            </a:r>
          </a:p>
        </p:txBody>
      </p:sp>
      <p:sp>
        <p:nvSpPr>
          <p:cNvPr id="6" name="Content Placeholder 5">
            <a:extLst>
              <a:ext uri="{FF2B5EF4-FFF2-40B4-BE49-F238E27FC236}">
                <a16:creationId xmlns:a16="http://schemas.microsoft.com/office/drawing/2014/main" id="{CF86750D-2732-28C5-63DB-5600D97E078B}"/>
              </a:ext>
            </a:extLst>
          </p:cNvPr>
          <p:cNvSpPr>
            <a:spLocks noGrp="1"/>
          </p:cNvSpPr>
          <p:nvPr>
            <p:ph idx="1"/>
          </p:nvPr>
        </p:nvSpPr>
        <p:spPr>
          <a:xfrm>
            <a:off x="192505" y="2478960"/>
            <a:ext cx="11806990" cy="4188525"/>
          </a:xfrm>
        </p:spPr>
        <p:txBody>
          <a:bodyPr anchor="t">
            <a:normAutofit/>
          </a:bodyPr>
          <a:lstStyle/>
          <a:p>
            <a:pPr marL="0" indent="0">
              <a:buNone/>
            </a:pPr>
            <a:r>
              <a:rPr lang="en-US" sz="2800" dirty="0"/>
              <a:t>V8		We came to you as a </a:t>
            </a:r>
            <a:r>
              <a:rPr lang="en-US" sz="2800" u="sng" dirty="0"/>
              <a:t>nursing mother</a:t>
            </a:r>
            <a:r>
              <a:rPr lang="en-US" sz="2800" dirty="0"/>
              <a:t>, we cared for you; we shared the gospel and our lives with you no matter the personal cost to us</a:t>
            </a:r>
          </a:p>
          <a:p>
            <a:pPr marL="0" indent="0">
              <a:buNone/>
            </a:pPr>
            <a:r>
              <a:rPr lang="en-US" sz="2800" dirty="0"/>
              <a:t>V9	 - 10	You saw that we worked hard, day and night, among you so we would not be a burden to you as we preached His Word. We lived among you holy, righteous, and blameless.</a:t>
            </a:r>
          </a:p>
          <a:p>
            <a:pPr marL="0" indent="0">
              <a:buNone/>
            </a:pPr>
            <a:r>
              <a:rPr lang="en-US" sz="2800" dirty="0"/>
              <a:t>V11-12	We dealt with you as </a:t>
            </a:r>
            <a:r>
              <a:rPr lang="en-US" sz="2800" u="sng" dirty="0"/>
              <a:t>fathers</a:t>
            </a:r>
            <a:r>
              <a:rPr lang="en-US" sz="2800" dirty="0"/>
              <a:t>, encouraging, comforting, urging you to live worthy of God, Who called you into His Kingdom</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72259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862BD-1352-9DF9-5E0E-50149D4CD4FB}"/>
              </a:ext>
            </a:extLst>
          </p:cNvPr>
          <p:cNvSpPr>
            <a:spLocks noGrp="1"/>
          </p:cNvSpPr>
          <p:nvPr>
            <p:ph type="title"/>
          </p:nvPr>
        </p:nvSpPr>
        <p:spPr>
          <a:xfrm>
            <a:off x="240632" y="128336"/>
            <a:ext cx="11823031" cy="1828800"/>
          </a:xfrm>
        </p:spPr>
        <p:txBody>
          <a:bodyPr anchor="t"/>
          <a:lstStyle/>
          <a:p>
            <a:r>
              <a:rPr lang="en-US" sz="2800" b="0" dirty="0">
                <a:solidFill>
                  <a:schemeClr val="bg1"/>
                </a:solidFill>
              </a:rPr>
              <a:t>V13	We give thanks daily for you because you accepted His Word – believing His Word IS HIS WORD! </a:t>
            </a:r>
            <a:br>
              <a:rPr lang="en-US" sz="2800" b="0" dirty="0">
                <a:solidFill>
                  <a:schemeClr val="bg1"/>
                </a:solidFill>
              </a:rPr>
            </a:br>
            <a:r>
              <a:rPr lang="en-US" sz="2800" b="0" dirty="0">
                <a:solidFill>
                  <a:schemeClr val="bg1"/>
                </a:solidFill>
              </a:rPr>
              <a:t>V14 	You became </a:t>
            </a:r>
            <a:r>
              <a:rPr lang="en-US" sz="2800" b="0" u="sng" dirty="0">
                <a:solidFill>
                  <a:schemeClr val="bg1"/>
                </a:solidFill>
              </a:rPr>
              <a:t>imitators of Jesus</a:t>
            </a:r>
            <a:r>
              <a:rPr lang="en-US" sz="2800" b="0" dirty="0">
                <a:solidFill>
                  <a:schemeClr val="bg1"/>
                </a:solidFill>
              </a:rPr>
              <a:t>! Even though your own people persecuted you!</a:t>
            </a:r>
          </a:p>
        </p:txBody>
      </p:sp>
      <p:sp>
        <p:nvSpPr>
          <p:cNvPr id="3" name="Content Placeholder 2">
            <a:extLst>
              <a:ext uri="{FF2B5EF4-FFF2-40B4-BE49-F238E27FC236}">
                <a16:creationId xmlns:a16="http://schemas.microsoft.com/office/drawing/2014/main" id="{BCA717E9-F9D2-CD1A-E7D7-5A5BD8F84476}"/>
              </a:ext>
            </a:extLst>
          </p:cNvPr>
          <p:cNvSpPr>
            <a:spLocks noGrp="1"/>
          </p:cNvSpPr>
          <p:nvPr>
            <p:ph idx="1"/>
          </p:nvPr>
        </p:nvSpPr>
        <p:spPr>
          <a:xfrm>
            <a:off x="240632" y="2434617"/>
            <a:ext cx="11630526" cy="4082260"/>
          </a:xfrm>
        </p:spPr>
        <p:txBody>
          <a:bodyPr anchor="t">
            <a:normAutofit/>
          </a:bodyPr>
          <a:lstStyle/>
          <a:p>
            <a:pPr marL="0" indent="0">
              <a:buNone/>
            </a:pPr>
            <a:r>
              <a:rPr lang="en-US" sz="2800" dirty="0"/>
              <a:t>V15-16 The persecutors are hostile to everyone, preventing us from preaching the gospel so the Gentiles to be saved. They (the Jewish persecutors) are heaping up their sins against God... His wrath (punishment) has come upon them at last.</a:t>
            </a:r>
          </a:p>
          <a:p>
            <a:pPr marL="0" indent="0">
              <a:buNone/>
            </a:pPr>
            <a:endParaRPr lang="en-US" sz="2800" dirty="0"/>
          </a:p>
          <a:p>
            <a:pPr marL="0" indent="0">
              <a:buNone/>
            </a:pPr>
            <a:r>
              <a:rPr lang="en-US" sz="2800" dirty="0"/>
              <a:t>	Paul may have been referring to what happened in 48 ad when over 3,000 Jews were slaughtered during their Passover Feast in Jerusalem</a:t>
            </a:r>
          </a:p>
        </p:txBody>
      </p:sp>
    </p:spTree>
    <p:extLst>
      <p:ext uri="{BB962C8B-B14F-4D97-AF65-F5344CB8AC3E}">
        <p14:creationId xmlns:p14="http://schemas.microsoft.com/office/powerpoint/2010/main" val="1696159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007C5-5F51-1C8E-A552-FD19EDEA13E8}"/>
              </a:ext>
            </a:extLst>
          </p:cNvPr>
          <p:cNvSpPr>
            <a:spLocks noGrp="1"/>
          </p:cNvSpPr>
          <p:nvPr>
            <p:ph type="title"/>
          </p:nvPr>
        </p:nvSpPr>
        <p:spPr>
          <a:xfrm>
            <a:off x="192505" y="447188"/>
            <a:ext cx="11742821" cy="970450"/>
          </a:xfrm>
        </p:spPr>
        <p:txBody>
          <a:bodyPr anchor="t"/>
          <a:lstStyle/>
          <a:p>
            <a:r>
              <a:rPr lang="en-US" sz="2800" b="0" dirty="0">
                <a:solidFill>
                  <a:schemeClr val="bg1"/>
                </a:solidFill>
              </a:rPr>
              <a:t>V17 Orphaned!!! Because </a:t>
            </a:r>
            <a:r>
              <a:rPr lang="en-US" sz="2800" b="0" dirty="0" err="1">
                <a:solidFill>
                  <a:schemeClr val="bg1"/>
                </a:solidFill>
              </a:rPr>
              <a:t>satan</a:t>
            </a:r>
            <a:r>
              <a:rPr lang="en-US" sz="2800" b="0" dirty="0">
                <a:solidFill>
                  <a:schemeClr val="bg1"/>
                </a:solidFill>
              </a:rPr>
              <a:t> blocked our tries to</a:t>
            </a:r>
            <a:br>
              <a:rPr lang="en-US" sz="2800" b="0" dirty="0">
                <a:solidFill>
                  <a:schemeClr val="bg1"/>
                </a:solidFill>
              </a:rPr>
            </a:br>
            <a:r>
              <a:rPr lang="en-US" sz="2800" b="0" dirty="0">
                <a:solidFill>
                  <a:schemeClr val="bg1"/>
                </a:solidFill>
              </a:rPr>
              <a:t> come to you...</a:t>
            </a:r>
          </a:p>
        </p:txBody>
      </p:sp>
      <p:sp>
        <p:nvSpPr>
          <p:cNvPr id="3" name="Content Placeholder 2">
            <a:extLst>
              <a:ext uri="{FF2B5EF4-FFF2-40B4-BE49-F238E27FC236}">
                <a16:creationId xmlns:a16="http://schemas.microsoft.com/office/drawing/2014/main" id="{8D9F720E-A12C-4046-5C8D-8F2DA6130356}"/>
              </a:ext>
            </a:extLst>
          </p:cNvPr>
          <p:cNvSpPr>
            <a:spLocks noGrp="1"/>
          </p:cNvSpPr>
          <p:nvPr>
            <p:ph idx="1"/>
          </p:nvPr>
        </p:nvSpPr>
        <p:spPr>
          <a:xfrm>
            <a:off x="192505" y="2222287"/>
            <a:ext cx="11742821" cy="4403102"/>
          </a:xfrm>
        </p:spPr>
        <p:txBody>
          <a:bodyPr anchor="t">
            <a:normAutofit lnSpcReduction="10000"/>
          </a:bodyPr>
          <a:lstStyle/>
          <a:p>
            <a:pPr marL="0" indent="0">
              <a:buNone/>
            </a:pPr>
            <a:r>
              <a:rPr lang="en-US" sz="3200" dirty="0"/>
              <a:t>V18-20		“For what is our hope? What is our joy? What is our crown in which we will glory in the presence of our Lord Jesus when He comes?... Indeed, YOU are our glory and joy!”</a:t>
            </a:r>
          </a:p>
          <a:p>
            <a:pPr marL="0" indent="0">
              <a:buNone/>
            </a:pPr>
            <a:endParaRPr lang="en-US" sz="3200" dirty="0"/>
          </a:p>
          <a:p>
            <a:pPr marL="0" indent="0">
              <a:buNone/>
            </a:pPr>
            <a:endParaRPr lang="en-US" sz="3200" dirty="0"/>
          </a:p>
          <a:p>
            <a:pPr marL="0" indent="0">
              <a:buNone/>
            </a:pPr>
            <a:r>
              <a:rPr lang="en-US" sz="3200" dirty="0"/>
              <a:t>Glory and joy = source of happiness and proof of Paul’s apostleship</a:t>
            </a:r>
          </a:p>
        </p:txBody>
      </p:sp>
      <p:pic>
        <p:nvPicPr>
          <p:cNvPr id="4" name="Picture 3">
            <a:extLst>
              <a:ext uri="{FF2B5EF4-FFF2-40B4-BE49-F238E27FC236}">
                <a16:creationId xmlns:a16="http://schemas.microsoft.com/office/drawing/2014/main" id="{DCDAB505-30E4-8B48-F035-D59769D03FDA}"/>
              </a:ext>
            </a:extLst>
          </p:cNvPr>
          <p:cNvPicPr>
            <a:picLocks noChangeAspect="1"/>
          </p:cNvPicPr>
          <p:nvPr/>
        </p:nvPicPr>
        <p:blipFill>
          <a:blip r:embed="rId2"/>
          <a:stretch>
            <a:fillRect/>
          </a:stretch>
        </p:blipFill>
        <p:spPr>
          <a:xfrm>
            <a:off x="9400674" y="112295"/>
            <a:ext cx="1676065" cy="1572126"/>
          </a:xfrm>
          <a:prstGeom prst="rect">
            <a:avLst/>
          </a:prstGeom>
        </p:spPr>
      </p:pic>
      <p:pic>
        <p:nvPicPr>
          <p:cNvPr id="5" name="Picture 4">
            <a:extLst>
              <a:ext uri="{FF2B5EF4-FFF2-40B4-BE49-F238E27FC236}">
                <a16:creationId xmlns:a16="http://schemas.microsoft.com/office/drawing/2014/main" id="{BD84C49E-FB8E-D736-C990-4C02BF9A2817}"/>
              </a:ext>
            </a:extLst>
          </p:cNvPr>
          <p:cNvPicPr>
            <a:picLocks noChangeAspect="1"/>
          </p:cNvPicPr>
          <p:nvPr/>
        </p:nvPicPr>
        <p:blipFill>
          <a:blip r:embed="rId3"/>
          <a:stretch>
            <a:fillRect/>
          </a:stretch>
        </p:blipFill>
        <p:spPr>
          <a:xfrm>
            <a:off x="3801979" y="3645797"/>
            <a:ext cx="4154906" cy="1780672"/>
          </a:xfrm>
          <a:prstGeom prst="rect">
            <a:avLst/>
          </a:prstGeom>
        </p:spPr>
      </p:pic>
    </p:spTree>
    <p:extLst>
      <p:ext uri="{BB962C8B-B14F-4D97-AF65-F5344CB8AC3E}">
        <p14:creationId xmlns:p14="http://schemas.microsoft.com/office/powerpoint/2010/main" val="692348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193F3-A25C-741D-62DC-4548BC32B25A}"/>
              </a:ext>
            </a:extLst>
          </p:cNvPr>
          <p:cNvSpPr>
            <a:spLocks noGrp="1"/>
          </p:cNvSpPr>
          <p:nvPr>
            <p:ph type="title"/>
          </p:nvPr>
        </p:nvSpPr>
        <p:spPr>
          <a:xfrm>
            <a:off x="810001" y="318850"/>
            <a:ext cx="10571998" cy="1285359"/>
          </a:xfrm>
        </p:spPr>
        <p:txBody>
          <a:bodyPr anchor="t"/>
          <a:lstStyle/>
          <a:p>
            <a:r>
              <a:rPr lang="en-US" sz="2800" b="0" dirty="0">
                <a:solidFill>
                  <a:schemeClr val="bg1"/>
                </a:solidFill>
              </a:rPr>
              <a:t>3: 1-2 	We couldn’t stand the separation/disconnection any more, so we sent Timothy with this letter</a:t>
            </a:r>
          </a:p>
        </p:txBody>
      </p:sp>
      <p:sp>
        <p:nvSpPr>
          <p:cNvPr id="3" name="Content Placeholder 2">
            <a:extLst>
              <a:ext uri="{FF2B5EF4-FFF2-40B4-BE49-F238E27FC236}">
                <a16:creationId xmlns:a16="http://schemas.microsoft.com/office/drawing/2014/main" id="{72C4A5A3-DF95-6F09-AC66-2DF5B89B94F1}"/>
              </a:ext>
            </a:extLst>
          </p:cNvPr>
          <p:cNvSpPr>
            <a:spLocks noGrp="1"/>
          </p:cNvSpPr>
          <p:nvPr>
            <p:ph idx="1"/>
          </p:nvPr>
        </p:nvSpPr>
        <p:spPr>
          <a:xfrm>
            <a:off x="256674" y="2222287"/>
            <a:ext cx="11678652" cy="4435187"/>
          </a:xfrm>
        </p:spPr>
        <p:txBody>
          <a:bodyPr anchor="t">
            <a:normAutofit/>
          </a:bodyPr>
          <a:lstStyle/>
          <a:p>
            <a:pPr marL="0" indent="0">
              <a:buNone/>
            </a:pPr>
            <a:r>
              <a:rPr lang="en-US" sz="2800" dirty="0"/>
              <a:t>V3-5	I sent Timothy to encourage your faith and to settle any 	unrest you may have about our persecution...You know 	persecution ‘true business’ would come!</a:t>
            </a:r>
          </a:p>
          <a:p>
            <a:pPr marL="0" indent="0">
              <a:buNone/>
            </a:pPr>
            <a:endParaRPr lang="en-US" sz="2800" dirty="0"/>
          </a:p>
          <a:p>
            <a:pPr marL="0" indent="0">
              <a:buNone/>
            </a:pPr>
            <a:r>
              <a:rPr lang="en-US" sz="2800" dirty="0"/>
              <a:t>	I could not stand (no patient) the separation anymore, so I sent 	Timothy to find out how your faith is doing. I am afraid the 	tempter has tempted you and our work might have been in 	vain...</a:t>
            </a:r>
          </a:p>
        </p:txBody>
      </p:sp>
    </p:spTree>
    <p:extLst>
      <p:ext uri="{BB962C8B-B14F-4D97-AF65-F5344CB8AC3E}">
        <p14:creationId xmlns:p14="http://schemas.microsoft.com/office/powerpoint/2010/main" val="1658139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9BF54-F864-B3CA-01D4-B0A4210664B2}"/>
              </a:ext>
            </a:extLst>
          </p:cNvPr>
          <p:cNvSpPr>
            <a:spLocks noGrp="1"/>
          </p:cNvSpPr>
          <p:nvPr>
            <p:ph type="title"/>
          </p:nvPr>
        </p:nvSpPr>
        <p:spPr>
          <a:xfrm>
            <a:off x="224589" y="192505"/>
            <a:ext cx="11694695" cy="1636295"/>
          </a:xfrm>
        </p:spPr>
        <p:txBody>
          <a:bodyPr anchor="t"/>
          <a:lstStyle/>
          <a:p>
            <a:r>
              <a:rPr lang="en-US" sz="2800" b="0" dirty="0">
                <a:solidFill>
                  <a:schemeClr val="bg1"/>
                </a:solidFill>
              </a:rPr>
              <a:t>V6		BUT Timothy, just now, returned from you and has good news 	of your faith and love. He told us of your fond memories of us 	and how you long to see us as much as we long to see you...</a:t>
            </a:r>
          </a:p>
        </p:txBody>
      </p:sp>
      <p:sp>
        <p:nvSpPr>
          <p:cNvPr id="3" name="Content Placeholder 2">
            <a:extLst>
              <a:ext uri="{FF2B5EF4-FFF2-40B4-BE49-F238E27FC236}">
                <a16:creationId xmlns:a16="http://schemas.microsoft.com/office/drawing/2014/main" id="{4DFAD37B-EB38-9181-4EAF-EAD6B9CC3D98}"/>
              </a:ext>
            </a:extLst>
          </p:cNvPr>
          <p:cNvSpPr>
            <a:spLocks noGrp="1"/>
          </p:cNvSpPr>
          <p:nvPr>
            <p:ph idx="1"/>
          </p:nvPr>
        </p:nvSpPr>
        <p:spPr>
          <a:xfrm>
            <a:off x="248652" y="2414793"/>
            <a:ext cx="11694695" cy="4443207"/>
          </a:xfrm>
        </p:spPr>
        <p:txBody>
          <a:bodyPr anchor="t">
            <a:normAutofit fontScale="92500" lnSpcReduction="20000"/>
          </a:bodyPr>
          <a:lstStyle/>
          <a:p>
            <a:pPr marL="0" indent="0">
              <a:buNone/>
            </a:pPr>
            <a:r>
              <a:rPr lang="en-US" sz="3000" dirty="0"/>
              <a:t>V7-9	In spite of all the persecution:</a:t>
            </a:r>
          </a:p>
          <a:p>
            <a:pPr marL="0" indent="0">
              <a:buNone/>
            </a:pPr>
            <a:r>
              <a:rPr lang="en-US" sz="3000" dirty="0"/>
              <a:t>		We are encouraged</a:t>
            </a:r>
          </a:p>
          <a:p>
            <a:pPr marL="0" indent="0">
              <a:buNone/>
            </a:pPr>
            <a:r>
              <a:rPr lang="en-US" sz="3000" dirty="0"/>
              <a:t>		We now live because you stand for the Lord</a:t>
            </a:r>
          </a:p>
          <a:p>
            <a:pPr marL="0" indent="0">
              <a:buNone/>
            </a:pPr>
            <a:r>
              <a:rPr lang="en-US" sz="3000" dirty="0"/>
              <a:t>		How can we thank God enough for you? For all the joy we 			have in the presence of God because of you?!</a:t>
            </a:r>
          </a:p>
          <a:p>
            <a:pPr marL="0" indent="0">
              <a:buNone/>
            </a:pPr>
            <a:endParaRPr lang="en-US" sz="3000" dirty="0"/>
          </a:p>
          <a:p>
            <a:pPr marL="0" indent="0">
              <a:buNone/>
            </a:pPr>
            <a:r>
              <a:rPr lang="en-US" sz="2800" dirty="0"/>
              <a:t>V10-11	</a:t>
            </a:r>
            <a:r>
              <a:rPr lang="en-US" sz="3000" dirty="0"/>
              <a:t>Night and day, we pray to see you again...asking God to open a way to come to you...</a:t>
            </a:r>
          </a:p>
          <a:p>
            <a:pPr marL="0" indent="0">
              <a:buNone/>
            </a:pPr>
            <a:r>
              <a:rPr lang="en-US" sz="2800" dirty="0"/>
              <a:t>		</a:t>
            </a:r>
          </a:p>
        </p:txBody>
      </p:sp>
    </p:spTree>
    <p:extLst>
      <p:ext uri="{BB962C8B-B14F-4D97-AF65-F5344CB8AC3E}">
        <p14:creationId xmlns:p14="http://schemas.microsoft.com/office/powerpoint/2010/main" val="3968642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7CD00-E6D5-A383-A7DA-BF85A66FE9AE}"/>
              </a:ext>
            </a:extLst>
          </p:cNvPr>
          <p:cNvSpPr>
            <a:spLocks noGrp="1"/>
          </p:cNvSpPr>
          <p:nvPr>
            <p:ph type="title"/>
          </p:nvPr>
        </p:nvSpPr>
        <p:spPr/>
        <p:txBody>
          <a:bodyPr/>
          <a:lstStyle/>
          <a:p>
            <a:r>
              <a:rPr lang="en-US" b="0" dirty="0">
                <a:solidFill>
                  <a:schemeClr val="bg1"/>
                </a:solidFill>
              </a:rPr>
              <a:t>Benediction (v12-13):</a:t>
            </a:r>
          </a:p>
        </p:txBody>
      </p:sp>
      <p:sp>
        <p:nvSpPr>
          <p:cNvPr id="3" name="Content Placeholder 2">
            <a:extLst>
              <a:ext uri="{FF2B5EF4-FFF2-40B4-BE49-F238E27FC236}">
                <a16:creationId xmlns:a16="http://schemas.microsoft.com/office/drawing/2014/main" id="{8AF7E79F-E262-E78E-9FEC-005912A291C0}"/>
              </a:ext>
            </a:extLst>
          </p:cNvPr>
          <p:cNvSpPr>
            <a:spLocks noGrp="1"/>
          </p:cNvSpPr>
          <p:nvPr>
            <p:ph idx="1"/>
          </p:nvPr>
        </p:nvSpPr>
        <p:spPr>
          <a:xfrm>
            <a:off x="320842" y="2222287"/>
            <a:ext cx="11598442" cy="4354976"/>
          </a:xfrm>
        </p:spPr>
        <p:txBody>
          <a:bodyPr anchor="t">
            <a:noAutofit/>
          </a:bodyPr>
          <a:lstStyle/>
          <a:p>
            <a:pPr marL="0" indent="0" algn="ctr">
              <a:buNone/>
            </a:pPr>
            <a:r>
              <a:rPr lang="en-US" sz="4000" b="1" baseline="30000" dirty="0"/>
              <a:t>12 </a:t>
            </a:r>
            <a:r>
              <a:rPr lang="en-US" sz="4000" dirty="0"/>
              <a:t>May the Lord make your love increase and overflow for each other and for everyone else, just as ours does for you. </a:t>
            </a:r>
            <a:r>
              <a:rPr lang="en-US" sz="4000" b="1" baseline="30000" dirty="0"/>
              <a:t>13 </a:t>
            </a:r>
            <a:r>
              <a:rPr lang="en-US" sz="4000" dirty="0"/>
              <a:t>May He strengthen your hearts so that you will be blameless and holy in the presence of our God and Father when our Lord Jesus comes with all his holy ones.</a:t>
            </a:r>
          </a:p>
        </p:txBody>
      </p:sp>
    </p:spTree>
    <p:extLst>
      <p:ext uri="{BB962C8B-B14F-4D97-AF65-F5344CB8AC3E}">
        <p14:creationId xmlns:p14="http://schemas.microsoft.com/office/powerpoint/2010/main" val="244204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034E73-01A4-FF0C-F35B-E8E841D94ABA}"/>
              </a:ext>
            </a:extLst>
          </p:cNvPr>
          <p:cNvSpPr>
            <a:spLocks noGrp="1"/>
          </p:cNvSpPr>
          <p:nvPr>
            <p:ph idx="1"/>
          </p:nvPr>
        </p:nvSpPr>
        <p:spPr>
          <a:xfrm>
            <a:off x="0" y="690266"/>
            <a:ext cx="12047621" cy="6167734"/>
          </a:xfrm>
        </p:spPr>
        <p:txBody>
          <a:bodyPr anchor="t">
            <a:normAutofit fontScale="92500" lnSpcReduction="10000"/>
          </a:bodyPr>
          <a:lstStyle/>
          <a:p>
            <a:pPr marL="0" indent="0" algn="ctr">
              <a:buNone/>
            </a:pPr>
            <a:r>
              <a:rPr lang="en-US" sz="3600" dirty="0">
                <a:solidFill>
                  <a:schemeClr val="bg1"/>
                </a:solidFill>
              </a:rPr>
              <a:t>Persecution Expected,</a:t>
            </a:r>
            <a:br>
              <a:rPr lang="en-US" sz="3600" dirty="0">
                <a:solidFill>
                  <a:schemeClr val="bg1"/>
                </a:solidFill>
              </a:rPr>
            </a:br>
            <a:r>
              <a:rPr lang="en-US" sz="3600" dirty="0">
                <a:solidFill>
                  <a:schemeClr val="bg1"/>
                </a:solidFill>
              </a:rPr>
              <a:t>Worth it – Because of You!</a:t>
            </a:r>
          </a:p>
          <a:p>
            <a:pPr marL="0" indent="0">
              <a:buNone/>
            </a:pPr>
            <a:endParaRPr lang="en-US" sz="3200" dirty="0"/>
          </a:p>
          <a:p>
            <a:pPr marL="514350" indent="-514350">
              <a:buAutoNum type="arabicPeriod"/>
            </a:pPr>
            <a:r>
              <a:rPr lang="en-US" sz="3200" dirty="0"/>
              <a:t>Persecution is expected – darkness and light cannot live same time together...</a:t>
            </a:r>
          </a:p>
          <a:p>
            <a:pPr marL="514350" indent="-514350">
              <a:buAutoNum type="arabicPeriod"/>
            </a:pPr>
            <a:r>
              <a:rPr lang="en-US" sz="3200" dirty="0"/>
              <a:t>Do we love each other as much as Paul loved the Christians in Thessalonica? Do you enjoy being together (F3, </a:t>
            </a:r>
            <a:r>
              <a:rPr lang="en-US" sz="3200" dirty="0" err="1"/>
              <a:t>etc</a:t>
            </a:r>
            <a:r>
              <a:rPr lang="en-US" sz="3200" dirty="0"/>
              <a:t>)? </a:t>
            </a:r>
          </a:p>
          <a:p>
            <a:pPr marL="514350" indent="-514350">
              <a:buAutoNum type="arabicPeriod"/>
            </a:pPr>
            <a:r>
              <a:rPr lang="en-US" sz="3200" dirty="0"/>
              <a:t>(Ask yourself) How can I encourage and bless </a:t>
            </a:r>
            <a:r>
              <a:rPr lang="en-US" sz="3200" dirty="0" err="1"/>
              <a:t>BDAers</a:t>
            </a:r>
            <a:r>
              <a:rPr lang="en-US" sz="3200" dirty="0"/>
              <a:t>?</a:t>
            </a:r>
          </a:p>
          <a:p>
            <a:pPr marL="514350" indent="-514350">
              <a:buAutoNum type="arabicPeriod"/>
            </a:pPr>
            <a:r>
              <a:rPr lang="en-US" sz="3200" dirty="0"/>
              <a:t>What does the non-believers in our Deaf Community see/view us/BDA?</a:t>
            </a:r>
          </a:p>
          <a:p>
            <a:pPr marL="514350" indent="-514350">
              <a:buAutoNum type="arabicPeriod"/>
            </a:pPr>
            <a:r>
              <a:rPr lang="en-US" sz="3200" dirty="0"/>
              <a:t>What ‘picture’ does our Community see of me?</a:t>
            </a:r>
          </a:p>
          <a:p>
            <a:pPr marL="514350" indent="-514350">
              <a:buAutoNum type="arabicPeriod"/>
            </a:pPr>
            <a:endParaRPr lang="en-US" sz="3200" dirty="0"/>
          </a:p>
          <a:p>
            <a:pPr marL="0" indent="0">
              <a:buNone/>
            </a:pPr>
            <a:endParaRPr lang="en-US" sz="3200" dirty="0"/>
          </a:p>
        </p:txBody>
      </p:sp>
    </p:spTree>
    <p:extLst>
      <p:ext uri="{BB962C8B-B14F-4D97-AF65-F5344CB8AC3E}">
        <p14:creationId xmlns:p14="http://schemas.microsoft.com/office/powerpoint/2010/main" val="3503979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117</TotalTime>
  <Words>751</Words>
  <Application>Microsoft Macintosh PowerPoint</Application>
  <PresentationFormat>Widescreen</PresentationFormat>
  <Paragraphs>40</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Century Gothic</vt:lpstr>
      <vt:lpstr>Wingdings 2</vt:lpstr>
      <vt:lpstr>Quotable</vt:lpstr>
      <vt:lpstr>Persecution Expected, Worth it – Because of You!</vt:lpstr>
      <vt:lpstr>Chapter 2</vt:lpstr>
      <vt:lpstr>V7  We came to you as children: open, innocent, and vulnerable</vt:lpstr>
      <vt:lpstr>V13 We give thanks daily for you because you accepted His Word – believing His Word IS HIS WORD!  V14  You became imitators of Jesus! Even though your own people persecuted you!</vt:lpstr>
      <vt:lpstr>V17 Orphaned!!! Because satan blocked our tries to  come to you...</vt:lpstr>
      <vt:lpstr>3: 1-2  We couldn’t stand the separation/disconnection any more, so we sent Timothy with this letter</vt:lpstr>
      <vt:lpstr>V6  BUT Timothy, just now, returned from you and has good news  of your faith and love. He told us of your fond memories of us  and how you long to see us as much as we long to see you...</vt:lpstr>
      <vt:lpstr>Benediction (v12-13):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2026-02-20T20:10:50Z</dcterms:created>
  <dcterms:modified xsi:type="dcterms:W3CDTF">2026-02-20T22:08:03Z</dcterms:modified>
</cp:coreProperties>
</file>