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57" r:id="rId3"/>
    <p:sldId id="258" r:id="rId4"/>
    <p:sldId id="259" r:id="rId5"/>
    <p:sldId id="260" r:id="rId6"/>
    <p:sldId id="261" r:id="rId7"/>
    <p:sldId id="262" r:id="rId8"/>
    <p:sldId id="263" r:id="rId9"/>
    <p:sldId id="265" r:id="rId10"/>
    <p:sldId id="264" r:id="rId11"/>
    <p:sldId id="266" r:id="rId12"/>
    <p:sldId id="267" r:id="rId13"/>
    <p:sldId id="268"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545"/>
    <p:restoredTop sz="94599"/>
  </p:normalViewPr>
  <p:slideViewPr>
    <p:cSldViewPr snapToGrid="0">
      <p:cViewPr varScale="1">
        <p:scale>
          <a:sx n="93" d="100"/>
          <a:sy n="93" d="100"/>
        </p:scale>
        <p:origin x="584"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a:pPr/>
              <a:t>4/10/26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a:pPr/>
              <a:t>4/10/26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a:pPr/>
              <a:t>4/10/26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a:pPr/>
              <a:t>4/10/26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a:pPr/>
              <a:t>4/10/26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a:pPr/>
              <a:t>4/10/26</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a:pPr/>
              <a:t>4/10/26</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a:pPr/>
              <a:t>4/10/26</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a:pPr/>
              <a:t>4/10/26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a:pPr/>
              <a:t>4/10/26</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a:pPr/>
              <a:t>4/10/26</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a:pPr/>
              <a:t>4/10/26</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AE776-01E4-713A-D6AD-D570269C23A9}"/>
              </a:ext>
            </a:extLst>
          </p:cNvPr>
          <p:cNvSpPr>
            <a:spLocks noGrp="1"/>
          </p:cNvSpPr>
          <p:nvPr>
            <p:ph type="ctrTitle"/>
          </p:nvPr>
        </p:nvSpPr>
        <p:spPr>
          <a:xfrm>
            <a:off x="1069848" y="1933301"/>
            <a:ext cx="7315200" cy="1915015"/>
          </a:xfrm>
        </p:spPr>
        <p:txBody>
          <a:bodyPr>
            <a:normAutofit/>
          </a:bodyPr>
          <a:lstStyle/>
          <a:p>
            <a:pPr algn="ctr"/>
            <a:r>
              <a:rPr lang="en-US" sz="3600" dirty="0">
                <a:solidFill>
                  <a:schemeClr val="tx1"/>
                </a:solidFill>
              </a:rPr>
              <a:t>”May it be so done to Me if I do not keep</a:t>
            </a:r>
            <a:br>
              <a:rPr lang="en-US" sz="3600" dirty="0">
                <a:solidFill>
                  <a:schemeClr val="tx1"/>
                </a:solidFill>
              </a:rPr>
            </a:br>
            <a:r>
              <a:rPr lang="en-US" sz="3600" dirty="0">
                <a:solidFill>
                  <a:schemeClr val="tx1"/>
                </a:solidFill>
              </a:rPr>
              <a:t>My oath and pledge.”</a:t>
            </a:r>
          </a:p>
        </p:txBody>
      </p:sp>
      <p:sp>
        <p:nvSpPr>
          <p:cNvPr id="3" name="Subtitle 2">
            <a:extLst>
              <a:ext uri="{FF2B5EF4-FFF2-40B4-BE49-F238E27FC236}">
                <a16:creationId xmlns:a16="http://schemas.microsoft.com/office/drawing/2014/main" id="{2FA416D4-28A1-4F72-1A01-4E20C315742F}"/>
              </a:ext>
            </a:extLst>
          </p:cNvPr>
          <p:cNvSpPr>
            <a:spLocks noGrp="1"/>
          </p:cNvSpPr>
          <p:nvPr>
            <p:ph type="subTitle" idx="1"/>
          </p:nvPr>
        </p:nvSpPr>
        <p:spPr/>
        <p:txBody>
          <a:bodyPr>
            <a:normAutofit/>
          </a:bodyPr>
          <a:lstStyle/>
          <a:p>
            <a:pPr algn="ctr"/>
            <a:r>
              <a:rPr lang="en-US" sz="3200" dirty="0">
                <a:solidFill>
                  <a:schemeClr val="tx1"/>
                </a:solidFill>
              </a:rPr>
              <a:t>Genesis 15: 1 - 18</a:t>
            </a:r>
          </a:p>
        </p:txBody>
      </p:sp>
    </p:spTree>
    <p:extLst>
      <p:ext uri="{BB962C8B-B14F-4D97-AF65-F5344CB8AC3E}">
        <p14:creationId xmlns:p14="http://schemas.microsoft.com/office/powerpoint/2010/main" val="9586986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5A2BA67-BF68-4F48-BAA9-1091D4FED1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E4190DBD-4A62-4416-ACB7-ACEC1DE302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609288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5" name="Subtitle 4">
            <a:extLst>
              <a:ext uri="{FF2B5EF4-FFF2-40B4-BE49-F238E27FC236}">
                <a16:creationId xmlns:a16="http://schemas.microsoft.com/office/drawing/2014/main" id="{6E4A3F19-42FE-493C-5115-37D5763EDD51}"/>
              </a:ext>
            </a:extLst>
          </p:cNvPr>
          <p:cNvSpPr>
            <a:spLocks noGrp="1"/>
          </p:cNvSpPr>
          <p:nvPr>
            <p:ph type="subTitle" idx="1"/>
          </p:nvPr>
        </p:nvSpPr>
        <p:spPr>
          <a:xfrm>
            <a:off x="96982" y="1032995"/>
            <a:ext cx="5995907" cy="4782866"/>
          </a:xfrm>
        </p:spPr>
        <p:txBody>
          <a:bodyPr>
            <a:normAutofit/>
          </a:bodyPr>
          <a:lstStyle/>
          <a:p>
            <a:r>
              <a:rPr lang="en-US" sz="2800" dirty="0">
                <a:solidFill>
                  <a:schemeClr val="tx1"/>
                </a:solidFill>
              </a:rPr>
              <a:t>V17-18	</a:t>
            </a:r>
          </a:p>
          <a:p>
            <a:r>
              <a:rPr lang="en-US" sz="2800" dirty="0">
                <a:solidFill>
                  <a:schemeClr val="tx1"/>
                </a:solidFill>
              </a:rPr>
              <a:t>	When the sun had completely set 	and it was dark and while Abram 	was sleeping, a smoking pot and 	a torch coming from the smoking 	pot appeared and passed 	between the pieces of animals.</a:t>
            </a:r>
          </a:p>
          <a:p>
            <a:endParaRPr lang="en-US" sz="2800" dirty="0">
              <a:solidFill>
                <a:schemeClr val="tx1"/>
              </a:solidFill>
            </a:endParaRPr>
          </a:p>
          <a:p>
            <a:r>
              <a:rPr lang="en-US" sz="2800" dirty="0">
                <a:solidFill>
                  <a:schemeClr val="tx1"/>
                </a:solidFill>
              </a:rPr>
              <a:t>V18	And on that day, the Lord made a 	covenant with Abram</a:t>
            </a:r>
          </a:p>
        </p:txBody>
      </p:sp>
      <p:pic>
        <p:nvPicPr>
          <p:cNvPr id="6" name="Picture 5">
            <a:extLst>
              <a:ext uri="{FF2B5EF4-FFF2-40B4-BE49-F238E27FC236}">
                <a16:creationId xmlns:a16="http://schemas.microsoft.com/office/drawing/2014/main" id="{80D30636-468C-D7B4-E858-5C38B339F45E}"/>
              </a:ext>
            </a:extLst>
          </p:cNvPr>
          <p:cNvPicPr>
            <a:picLocks noChangeAspect="1"/>
          </p:cNvPicPr>
          <p:nvPr/>
        </p:nvPicPr>
        <p:blipFill>
          <a:blip r:embed="rId2"/>
          <a:srcRect l="9029" r="21996" b="2"/>
          <a:stretch>
            <a:fillRect/>
          </a:stretch>
        </p:blipFill>
        <p:spPr>
          <a:xfrm>
            <a:off x="6586977" y="759599"/>
            <a:ext cx="4908848" cy="5330650"/>
          </a:xfrm>
          <a:prstGeom prst="rect">
            <a:avLst/>
          </a:prstGeom>
        </p:spPr>
      </p:pic>
      <p:sp>
        <p:nvSpPr>
          <p:cNvPr id="15" name="Rectangle 14">
            <a:extLst>
              <a:ext uri="{FF2B5EF4-FFF2-40B4-BE49-F238E27FC236}">
                <a16:creationId xmlns:a16="http://schemas.microsoft.com/office/drawing/2014/main" id="{DBF12D6D-FE37-445A-BF16-6DA1A659A4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6053939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4B392D36-B685-45E0-B197-6EE5D7480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9DCA8533-CC5E-4754-9A04-047EDE49E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367639"/>
            <a:ext cx="11707367" cy="1852186"/>
          </a:xfrm>
          <a:prstGeom prst="rect">
            <a:avLst/>
          </a:prstGeom>
          <a:solidFill>
            <a:srgbClr val="878A8B">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5" name="Subtitle 4">
            <a:extLst>
              <a:ext uri="{FF2B5EF4-FFF2-40B4-BE49-F238E27FC236}">
                <a16:creationId xmlns:a16="http://schemas.microsoft.com/office/drawing/2014/main" id="{BC7F4A82-41EF-597C-5CB3-A85F2C34F0B6}"/>
              </a:ext>
            </a:extLst>
          </p:cNvPr>
          <p:cNvSpPr>
            <a:spLocks noGrp="1"/>
          </p:cNvSpPr>
          <p:nvPr>
            <p:ph type="subTitle" idx="1"/>
          </p:nvPr>
        </p:nvSpPr>
        <p:spPr>
          <a:xfrm>
            <a:off x="152399" y="418029"/>
            <a:ext cx="11887200" cy="3867863"/>
          </a:xfrm>
        </p:spPr>
        <p:txBody>
          <a:bodyPr>
            <a:normAutofit lnSpcReduction="10000"/>
          </a:bodyPr>
          <a:lstStyle/>
          <a:p>
            <a:r>
              <a:rPr lang="en-US" sz="2800" dirty="0">
                <a:solidFill>
                  <a:srgbClr val="FFFFFF"/>
                </a:solidFill>
              </a:rPr>
              <a:t>Heifer (female cow) = a peace offering and cleansing</a:t>
            </a:r>
          </a:p>
          <a:p>
            <a:r>
              <a:rPr lang="en-US" sz="2800" dirty="0">
                <a:solidFill>
                  <a:srgbClr val="FFFFFF"/>
                </a:solidFill>
              </a:rPr>
              <a:t>Female Goat = a peace offering and/or sin offering for the everyday people, 	mandatory for atoning for sin – the scapegoat</a:t>
            </a:r>
          </a:p>
          <a:p>
            <a:r>
              <a:rPr lang="en-US" sz="2800" dirty="0">
                <a:solidFill>
                  <a:srgbClr val="FFFFFF"/>
                </a:solidFill>
              </a:rPr>
              <a:t>Male Ram = a burnt offering for sin, substitutionary offering – sacrificed for the 	sins of others, offering made for unintentional sins</a:t>
            </a:r>
          </a:p>
          <a:p>
            <a:r>
              <a:rPr lang="en-US" sz="2800" dirty="0">
                <a:solidFill>
                  <a:srgbClr val="FFFFFF"/>
                </a:solidFill>
              </a:rPr>
              <a:t>Turtledove = a burnt offering for those who could not afford a mammal, atoning 	of sins</a:t>
            </a:r>
          </a:p>
          <a:p>
            <a:r>
              <a:rPr lang="en-US" sz="2800" dirty="0">
                <a:solidFill>
                  <a:srgbClr val="FFFFFF"/>
                </a:solidFill>
              </a:rPr>
              <a:t>Pigeon = a burnt offering representing someone born under the Law ( for  the 	poor) </a:t>
            </a:r>
          </a:p>
        </p:txBody>
      </p:sp>
      <p:pic>
        <p:nvPicPr>
          <p:cNvPr id="9" name="Picture 8">
            <a:extLst>
              <a:ext uri="{FF2B5EF4-FFF2-40B4-BE49-F238E27FC236}">
                <a16:creationId xmlns:a16="http://schemas.microsoft.com/office/drawing/2014/main" id="{D6022661-9AF8-0FE5-AD63-CD1BD74B7740}"/>
              </a:ext>
            </a:extLst>
          </p:cNvPr>
          <p:cNvPicPr>
            <a:picLocks noChangeAspect="1"/>
          </p:cNvPicPr>
          <p:nvPr/>
        </p:nvPicPr>
        <p:blipFill>
          <a:blip r:embed="rId2"/>
          <a:srcRect l="20953" b="15847"/>
          <a:stretch>
            <a:fillRect/>
          </a:stretch>
        </p:blipFill>
        <p:spPr>
          <a:xfrm>
            <a:off x="7817224" y="4367637"/>
            <a:ext cx="2077250" cy="1852186"/>
          </a:xfrm>
          <a:prstGeom prst="rect">
            <a:avLst/>
          </a:prstGeom>
        </p:spPr>
      </p:pic>
      <p:pic>
        <p:nvPicPr>
          <p:cNvPr id="11" name="Picture 10">
            <a:extLst>
              <a:ext uri="{FF2B5EF4-FFF2-40B4-BE49-F238E27FC236}">
                <a16:creationId xmlns:a16="http://schemas.microsoft.com/office/drawing/2014/main" id="{5ABC096E-11AC-ACC1-774C-8FCECBDFF474}"/>
              </a:ext>
            </a:extLst>
          </p:cNvPr>
          <p:cNvPicPr>
            <a:picLocks noChangeAspect="1"/>
          </p:cNvPicPr>
          <p:nvPr/>
        </p:nvPicPr>
        <p:blipFill>
          <a:blip r:embed="rId3"/>
          <a:srcRect r="30453"/>
          <a:stretch>
            <a:fillRect/>
          </a:stretch>
        </p:blipFill>
        <p:spPr>
          <a:xfrm>
            <a:off x="5277359" y="4367637"/>
            <a:ext cx="2539865" cy="1852186"/>
          </a:xfrm>
          <a:prstGeom prst="rect">
            <a:avLst/>
          </a:prstGeom>
        </p:spPr>
      </p:pic>
      <p:pic>
        <p:nvPicPr>
          <p:cNvPr id="6" name="Picture 5">
            <a:extLst>
              <a:ext uri="{FF2B5EF4-FFF2-40B4-BE49-F238E27FC236}">
                <a16:creationId xmlns:a16="http://schemas.microsoft.com/office/drawing/2014/main" id="{E4FB8929-0277-63C0-4577-1FE8296003EA}"/>
              </a:ext>
            </a:extLst>
          </p:cNvPr>
          <p:cNvPicPr>
            <a:picLocks noChangeAspect="1"/>
          </p:cNvPicPr>
          <p:nvPr/>
        </p:nvPicPr>
        <p:blipFill>
          <a:blip r:embed="rId4"/>
          <a:srcRect r="30453" b="24765"/>
          <a:stretch>
            <a:fillRect/>
          </a:stretch>
        </p:blipFill>
        <p:spPr>
          <a:xfrm>
            <a:off x="0" y="4367639"/>
            <a:ext cx="2991256" cy="1852185"/>
          </a:xfrm>
          <a:prstGeom prst="rect">
            <a:avLst/>
          </a:prstGeom>
        </p:spPr>
      </p:pic>
      <p:pic>
        <p:nvPicPr>
          <p:cNvPr id="7" name="Picture 6">
            <a:extLst>
              <a:ext uri="{FF2B5EF4-FFF2-40B4-BE49-F238E27FC236}">
                <a16:creationId xmlns:a16="http://schemas.microsoft.com/office/drawing/2014/main" id="{775F7B4D-1DAA-7816-D28C-145EC527164F}"/>
              </a:ext>
            </a:extLst>
          </p:cNvPr>
          <p:cNvPicPr>
            <a:picLocks noChangeAspect="1"/>
          </p:cNvPicPr>
          <p:nvPr/>
        </p:nvPicPr>
        <p:blipFill>
          <a:blip r:embed="rId5"/>
          <a:srcRect r="16626"/>
          <a:stretch>
            <a:fillRect/>
          </a:stretch>
        </p:blipFill>
        <p:spPr>
          <a:xfrm>
            <a:off x="2991256" y="4367637"/>
            <a:ext cx="2286103" cy="1916743"/>
          </a:xfrm>
          <a:prstGeom prst="rect">
            <a:avLst/>
          </a:prstGeom>
        </p:spPr>
      </p:pic>
      <p:pic>
        <p:nvPicPr>
          <p:cNvPr id="10" name="Picture 9">
            <a:extLst>
              <a:ext uri="{FF2B5EF4-FFF2-40B4-BE49-F238E27FC236}">
                <a16:creationId xmlns:a16="http://schemas.microsoft.com/office/drawing/2014/main" id="{278113FC-6851-6ADC-D747-946FE97A9212}"/>
              </a:ext>
            </a:extLst>
          </p:cNvPr>
          <p:cNvPicPr>
            <a:picLocks noChangeAspect="1"/>
          </p:cNvPicPr>
          <p:nvPr/>
        </p:nvPicPr>
        <p:blipFill>
          <a:blip r:embed="rId6"/>
          <a:stretch>
            <a:fillRect/>
          </a:stretch>
        </p:blipFill>
        <p:spPr>
          <a:xfrm>
            <a:off x="9894474" y="4367637"/>
            <a:ext cx="1812893" cy="1852186"/>
          </a:xfrm>
          <a:prstGeom prst="rect">
            <a:avLst/>
          </a:prstGeom>
        </p:spPr>
      </p:pic>
    </p:spTree>
    <p:extLst>
      <p:ext uri="{BB962C8B-B14F-4D97-AF65-F5344CB8AC3E}">
        <p14:creationId xmlns:p14="http://schemas.microsoft.com/office/powerpoint/2010/main" val="98355015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0DCEEEA-6FE7-4541-9EB2-EF754066EE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7" name="Rectangle 16">
            <a:extLst>
              <a:ext uri="{FF2B5EF4-FFF2-40B4-BE49-F238E27FC236}">
                <a16:creationId xmlns:a16="http://schemas.microsoft.com/office/drawing/2014/main" id="{03A72D00-0CA4-4A88-86CE-B1FB393C52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useBgFill="1">
        <p:nvSpPr>
          <p:cNvPr id="19" name="Rectangle 18">
            <a:extLst>
              <a:ext uri="{FF2B5EF4-FFF2-40B4-BE49-F238E27FC236}">
                <a16:creationId xmlns:a16="http://schemas.microsoft.com/office/drawing/2014/main" id="{A1DFCBE5-52C1-48A9-89CF-E7D68CCA1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B17C8F6-D357-4254-BBAC-96B01EEBE1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47203"/>
            <a:ext cx="11707367" cy="2572622"/>
          </a:xfrm>
          <a:prstGeom prst="rect">
            <a:avLst/>
          </a:prstGeom>
          <a:solidFill>
            <a:srgbClr val="878A8B">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 name="Title 3">
            <a:extLst>
              <a:ext uri="{FF2B5EF4-FFF2-40B4-BE49-F238E27FC236}">
                <a16:creationId xmlns:a16="http://schemas.microsoft.com/office/drawing/2014/main" id="{6B5AAD1D-27DB-71B9-0A71-1283B45AAD4E}"/>
              </a:ext>
            </a:extLst>
          </p:cNvPr>
          <p:cNvSpPr>
            <a:spLocks noGrp="1"/>
          </p:cNvSpPr>
          <p:nvPr>
            <p:ph type="title"/>
          </p:nvPr>
        </p:nvSpPr>
        <p:spPr>
          <a:xfrm>
            <a:off x="332509" y="3747642"/>
            <a:ext cx="5556662" cy="2472183"/>
          </a:xfrm>
        </p:spPr>
        <p:txBody>
          <a:bodyPr vert="horz" lIns="91440" tIns="45720" rIns="91440" bIns="45720" rtlCol="0" anchor="t">
            <a:normAutofit/>
          </a:bodyPr>
          <a:lstStyle/>
          <a:p>
            <a:pPr algn="ctr"/>
            <a:r>
              <a:rPr lang="en-US" sz="3200" dirty="0">
                <a:solidFill>
                  <a:schemeClr val="bg1"/>
                </a:solidFill>
              </a:rPr>
              <a:t>The smoking pot = symbolic of God’s holy presence, His glory. Seen also as the ‘cloud by day’ that guided the Israelites through the desert</a:t>
            </a:r>
          </a:p>
        </p:txBody>
      </p:sp>
      <p:pic>
        <p:nvPicPr>
          <p:cNvPr id="8" name="Content Placeholder 7">
            <a:extLst>
              <a:ext uri="{FF2B5EF4-FFF2-40B4-BE49-F238E27FC236}">
                <a16:creationId xmlns:a16="http://schemas.microsoft.com/office/drawing/2014/main" id="{98318519-2EEB-0021-B9B4-00856BB9C6F5}"/>
              </a:ext>
            </a:extLst>
          </p:cNvPr>
          <p:cNvPicPr>
            <a:picLocks noGrp="1" noChangeAspect="1"/>
          </p:cNvPicPr>
          <p:nvPr>
            <p:ph sz="half" idx="2"/>
          </p:nvPr>
        </p:nvPicPr>
        <p:blipFill>
          <a:blip r:embed="rId2"/>
          <a:srcRect l="39331" r="3375" b="19481"/>
          <a:stretch>
            <a:fillRect/>
          </a:stretch>
        </p:blipFill>
        <p:spPr>
          <a:xfrm>
            <a:off x="6483788" y="600880"/>
            <a:ext cx="4939284" cy="3046323"/>
          </a:xfrm>
          <a:prstGeom prst="rect">
            <a:avLst/>
          </a:prstGeom>
        </p:spPr>
      </p:pic>
      <p:pic>
        <p:nvPicPr>
          <p:cNvPr id="7" name="Content Placeholder 6">
            <a:extLst>
              <a:ext uri="{FF2B5EF4-FFF2-40B4-BE49-F238E27FC236}">
                <a16:creationId xmlns:a16="http://schemas.microsoft.com/office/drawing/2014/main" id="{10CE971C-7825-50F0-A465-78A7D874C297}"/>
              </a:ext>
            </a:extLst>
          </p:cNvPr>
          <p:cNvPicPr>
            <a:picLocks noChangeAspect="1"/>
          </p:cNvPicPr>
          <p:nvPr/>
        </p:nvPicPr>
        <p:blipFill>
          <a:blip r:embed="rId2"/>
          <a:srcRect l="2288" r="58852" b="36080"/>
          <a:stretch>
            <a:fillRect/>
          </a:stretch>
        </p:blipFill>
        <p:spPr>
          <a:xfrm>
            <a:off x="623455" y="500441"/>
            <a:ext cx="4939283" cy="3146762"/>
          </a:xfrm>
          <a:prstGeom prst="rect">
            <a:avLst/>
          </a:prstGeom>
        </p:spPr>
      </p:pic>
      <p:sp>
        <p:nvSpPr>
          <p:cNvPr id="12" name="Content Placeholder 11">
            <a:extLst>
              <a:ext uri="{FF2B5EF4-FFF2-40B4-BE49-F238E27FC236}">
                <a16:creationId xmlns:a16="http://schemas.microsoft.com/office/drawing/2014/main" id="{1FE3B5EE-6554-6C1B-CDF3-5A6535A13AF5}"/>
              </a:ext>
            </a:extLst>
          </p:cNvPr>
          <p:cNvSpPr>
            <a:spLocks noGrp="1"/>
          </p:cNvSpPr>
          <p:nvPr>
            <p:ph sz="half" idx="1"/>
          </p:nvPr>
        </p:nvSpPr>
        <p:spPr>
          <a:xfrm>
            <a:off x="6338316" y="3970610"/>
            <a:ext cx="5230229" cy="2026246"/>
          </a:xfrm>
        </p:spPr>
        <p:txBody>
          <a:bodyPr vert="horz" lIns="91440" tIns="45720" rIns="91440" bIns="45720" rtlCol="0" anchor="t">
            <a:normAutofit/>
          </a:bodyPr>
          <a:lstStyle/>
          <a:p>
            <a:pPr marL="0" indent="0" algn="ctr">
              <a:buNone/>
            </a:pPr>
            <a:r>
              <a:rPr lang="en-US" sz="3200" dirty="0">
                <a:solidFill>
                  <a:schemeClr val="bg1"/>
                </a:solidFill>
              </a:rPr>
              <a:t>Flaming torch that came out of the smoking pot = God’s justice coming from His holiness</a:t>
            </a:r>
          </a:p>
        </p:txBody>
      </p:sp>
    </p:spTree>
    <p:extLst>
      <p:ext uri="{BB962C8B-B14F-4D97-AF65-F5344CB8AC3E}">
        <p14:creationId xmlns:p14="http://schemas.microsoft.com/office/powerpoint/2010/main" val="2971529563"/>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865F3BB3-8567-BF88-84DF-BB41CC0924F9}"/>
              </a:ext>
            </a:extLst>
          </p:cNvPr>
          <p:cNvSpPr>
            <a:spLocks noGrp="1"/>
          </p:cNvSpPr>
          <p:nvPr>
            <p:ph type="subTitle" idx="1"/>
          </p:nvPr>
        </p:nvSpPr>
        <p:spPr>
          <a:xfrm>
            <a:off x="221672" y="928255"/>
            <a:ext cx="8714509" cy="5029200"/>
          </a:xfrm>
        </p:spPr>
        <p:txBody>
          <a:bodyPr>
            <a:normAutofit/>
          </a:bodyPr>
          <a:lstStyle/>
          <a:p>
            <a:r>
              <a:rPr lang="en-US" sz="3200" dirty="0">
                <a:solidFill>
                  <a:schemeClr val="tx1"/>
                </a:solidFill>
              </a:rPr>
              <a:t>As the two people pass through the animal pieces (offering), they agree together:</a:t>
            </a:r>
          </a:p>
          <a:p>
            <a:endParaRPr lang="en-US" sz="3200" dirty="0">
              <a:solidFill>
                <a:schemeClr val="tx1"/>
              </a:solidFill>
            </a:endParaRPr>
          </a:p>
          <a:p>
            <a:r>
              <a:rPr lang="en-US" sz="3200" dirty="0">
                <a:solidFill>
                  <a:schemeClr val="tx1"/>
                </a:solidFill>
              </a:rPr>
              <a:t>“May it be so done to me if I do not keep My oath and pledge.”</a:t>
            </a:r>
          </a:p>
          <a:p>
            <a:endParaRPr lang="en-US" sz="3200" dirty="0">
              <a:solidFill>
                <a:schemeClr val="tx1"/>
              </a:solidFill>
            </a:endParaRPr>
          </a:p>
          <a:p>
            <a:r>
              <a:rPr lang="en-US" sz="3200" dirty="0">
                <a:solidFill>
                  <a:schemeClr val="tx1"/>
                </a:solidFill>
              </a:rPr>
              <a:t>‘May I be destroyed, my life be in broken pieces, like this sacrifice if I break this agreement.’</a:t>
            </a:r>
          </a:p>
        </p:txBody>
      </p:sp>
    </p:spTree>
    <p:extLst>
      <p:ext uri="{BB962C8B-B14F-4D97-AF65-F5344CB8AC3E}">
        <p14:creationId xmlns:p14="http://schemas.microsoft.com/office/powerpoint/2010/main" val="25458011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EE9F5D7F-1BBC-4096-ADA7-AA9C9E4D28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6D370DD-716B-4528-B475-331F84CEA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9514" y="758953"/>
            <a:ext cx="7052486"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5" name="Rectangle 14">
            <a:extLst>
              <a:ext uri="{FF2B5EF4-FFF2-40B4-BE49-F238E27FC236}">
                <a16:creationId xmlns:a16="http://schemas.microsoft.com/office/drawing/2014/main" id="{E79D076F-656A-4CD9-83AD-AF8F4B28CA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12"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4" name="Content Placeholder 3">
            <a:extLst>
              <a:ext uri="{FF2B5EF4-FFF2-40B4-BE49-F238E27FC236}">
                <a16:creationId xmlns:a16="http://schemas.microsoft.com/office/drawing/2014/main" id="{EACA3EF6-BE26-2F73-64E4-60D2539C92E0}"/>
              </a:ext>
            </a:extLst>
          </p:cNvPr>
          <p:cNvPicPr>
            <a:picLocks noChangeAspect="1"/>
          </p:cNvPicPr>
          <p:nvPr/>
        </p:nvPicPr>
        <p:blipFill>
          <a:blip r:embed="rId2"/>
          <a:srcRect l="9029" r="21996" b="2"/>
          <a:stretch>
            <a:fillRect/>
          </a:stretch>
        </p:blipFill>
        <p:spPr>
          <a:xfrm>
            <a:off x="384048" y="758952"/>
            <a:ext cx="4603588" cy="5330952"/>
          </a:xfrm>
          <a:prstGeom prst="rect">
            <a:avLst/>
          </a:prstGeom>
        </p:spPr>
      </p:pic>
      <p:sp>
        <p:nvSpPr>
          <p:cNvPr id="8" name="Content Placeholder 7">
            <a:extLst>
              <a:ext uri="{FF2B5EF4-FFF2-40B4-BE49-F238E27FC236}">
                <a16:creationId xmlns:a16="http://schemas.microsoft.com/office/drawing/2014/main" id="{72005F71-DBE3-F441-528C-808F87E8B6A8}"/>
              </a:ext>
            </a:extLst>
          </p:cNvPr>
          <p:cNvSpPr>
            <a:spLocks noGrp="1"/>
          </p:cNvSpPr>
          <p:nvPr>
            <p:ph idx="1"/>
          </p:nvPr>
        </p:nvSpPr>
        <p:spPr>
          <a:xfrm>
            <a:off x="5147426" y="324749"/>
            <a:ext cx="7052486" cy="5774298"/>
          </a:xfrm>
        </p:spPr>
        <p:txBody>
          <a:bodyPr anchor="t">
            <a:normAutofit fontScale="92500"/>
          </a:bodyPr>
          <a:lstStyle/>
          <a:p>
            <a:pPr marL="0" indent="0">
              <a:buNone/>
            </a:pPr>
            <a:r>
              <a:rPr lang="en-US" sz="3600" dirty="0">
                <a:solidFill>
                  <a:schemeClr val="tx1"/>
                </a:solidFill>
              </a:rPr>
              <a:t>Note:</a:t>
            </a:r>
            <a:endParaRPr lang="en-US" sz="3200" dirty="0">
              <a:solidFill>
                <a:schemeClr val="tx1"/>
              </a:solidFill>
            </a:endParaRPr>
          </a:p>
          <a:p>
            <a:r>
              <a:rPr lang="en-US" sz="3200" dirty="0">
                <a:solidFill>
                  <a:schemeClr val="tx1"/>
                </a:solidFill>
              </a:rPr>
              <a:t>God alone passed through this path</a:t>
            </a:r>
          </a:p>
          <a:p>
            <a:r>
              <a:rPr lang="en-US" sz="3200" dirty="0">
                <a:solidFill>
                  <a:schemeClr val="tx1"/>
                </a:solidFill>
              </a:rPr>
              <a:t>Justice and Truth passed through His holiness – alone</a:t>
            </a:r>
          </a:p>
          <a:p>
            <a:r>
              <a:rPr lang="en-US" sz="3200" dirty="0">
                <a:solidFill>
                  <a:schemeClr val="tx1"/>
                </a:solidFill>
              </a:rPr>
              <a:t>Only God was qualified to commit to this covenant...</a:t>
            </a:r>
          </a:p>
          <a:p>
            <a:r>
              <a:rPr lang="en-US" sz="3200" dirty="0">
                <a:solidFill>
                  <a:schemeClr val="tx1"/>
                </a:solidFill>
              </a:rPr>
              <a:t>Only Jesus could take our debt – breaking the covenant through our disobedience – walking alone – He covered our sins – beaten and broken on the cross so that we can still receive His love, a relationship with Him, and His promise = eternal life...</a:t>
            </a:r>
            <a:endParaRPr lang="en-US" sz="3600" dirty="0">
              <a:solidFill>
                <a:schemeClr val="tx1"/>
              </a:solidFill>
            </a:endParaRPr>
          </a:p>
        </p:txBody>
      </p:sp>
    </p:spTree>
    <p:extLst>
      <p:ext uri="{BB962C8B-B14F-4D97-AF65-F5344CB8AC3E}">
        <p14:creationId xmlns:p14="http://schemas.microsoft.com/office/powerpoint/2010/main" val="2124449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69373E92-F88D-4F0A-94DF-393703E7D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938" y="466531"/>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C629DAA0-ADF6-43FD-9C99-483F722B5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609288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8" name="Subtitle 7">
            <a:extLst>
              <a:ext uri="{FF2B5EF4-FFF2-40B4-BE49-F238E27FC236}">
                <a16:creationId xmlns:a16="http://schemas.microsoft.com/office/drawing/2014/main" id="{4F99DFFF-CF68-F025-AEEC-049E6B924D91}"/>
              </a:ext>
            </a:extLst>
          </p:cNvPr>
          <p:cNvSpPr>
            <a:spLocks noGrp="1"/>
          </p:cNvSpPr>
          <p:nvPr>
            <p:ph type="subTitle" idx="1"/>
          </p:nvPr>
        </p:nvSpPr>
        <p:spPr>
          <a:xfrm>
            <a:off x="161365" y="758952"/>
            <a:ext cx="5931524" cy="5445905"/>
          </a:xfrm>
        </p:spPr>
        <p:txBody>
          <a:bodyPr>
            <a:noAutofit/>
          </a:bodyPr>
          <a:lstStyle/>
          <a:p>
            <a:r>
              <a:rPr lang="en-US" sz="2800" dirty="0">
                <a:solidFill>
                  <a:schemeClr val="tx1"/>
                </a:solidFill>
              </a:rPr>
              <a:t>	“I know, I know!” Normally, we would be continuing our Sunday morning series and would be starting II Thessalonians...</a:t>
            </a:r>
          </a:p>
          <a:p>
            <a:r>
              <a:rPr lang="en-US" sz="2800" dirty="0">
                <a:solidFill>
                  <a:schemeClr val="tx1"/>
                </a:solidFill>
              </a:rPr>
              <a:t>	Twice, in less than a year, the Old Testament image of Abram/Abraham and God having an intimate conversation that leads to God’s making a covenant with Abram - when God asked him to bring a heifer, goat, ram, dove and pigeon to Him to legally seal their covenant...nagging me...</a:t>
            </a:r>
          </a:p>
        </p:txBody>
      </p:sp>
      <p:pic>
        <p:nvPicPr>
          <p:cNvPr id="9" name="Picture 8">
            <a:extLst>
              <a:ext uri="{FF2B5EF4-FFF2-40B4-BE49-F238E27FC236}">
                <a16:creationId xmlns:a16="http://schemas.microsoft.com/office/drawing/2014/main" id="{AFB9A4F9-5C55-0317-6D6B-46D38A150BFF}"/>
              </a:ext>
            </a:extLst>
          </p:cNvPr>
          <p:cNvPicPr>
            <a:picLocks noChangeAspect="1"/>
          </p:cNvPicPr>
          <p:nvPr/>
        </p:nvPicPr>
        <p:blipFill>
          <a:blip r:embed="rId2"/>
          <a:stretch>
            <a:fillRect/>
          </a:stretch>
        </p:blipFill>
        <p:spPr>
          <a:xfrm>
            <a:off x="7078013" y="759599"/>
            <a:ext cx="3926776" cy="5330650"/>
          </a:xfrm>
          <a:prstGeom prst="rect">
            <a:avLst/>
          </a:prstGeom>
        </p:spPr>
      </p:pic>
      <p:sp>
        <p:nvSpPr>
          <p:cNvPr id="18" name="Rectangle 17">
            <a:extLst>
              <a:ext uri="{FF2B5EF4-FFF2-40B4-BE49-F238E27FC236}">
                <a16:creationId xmlns:a16="http://schemas.microsoft.com/office/drawing/2014/main" id="{F32C8C35-BF44-4CFB-9754-81F07C9812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10" name="TextBox 9">
            <a:extLst>
              <a:ext uri="{FF2B5EF4-FFF2-40B4-BE49-F238E27FC236}">
                <a16:creationId xmlns:a16="http://schemas.microsoft.com/office/drawing/2014/main" id="{78CE93D3-C0AF-829D-99D2-F5A637EAD1B9}"/>
              </a:ext>
            </a:extLst>
          </p:cNvPr>
          <p:cNvSpPr txBox="1"/>
          <p:nvPr/>
        </p:nvSpPr>
        <p:spPr>
          <a:xfrm>
            <a:off x="3200400" y="6348549"/>
            <a:ext cx="4624251" cy="523220"/>
          </a:xfrm>
          <a:prstGeom prst="rect">
            <a:avLst/>
          </a:prstGeom>
          <a:noFill/>
        </p:spPr>
        <p:txBody>
          <a:bodyPr wrap="square" rtlCol="0">
            <a:spAutoFit/>
          </a:bodyPr>
          <a:lstStyle/>
          <a:p>
            <a:pPr algn="ctr"/>
            <a:r>
              <a:rPr lang="en-US" sz="2800" dirty="0"/>
              <a:t>Genesis 15: 1 - 18</a:t>
            </a:r>
          </a:p>
        </p:txBody>
      </p:sp>
    </p:spTree>
    <p:extLst>
      <p:ext uri="{BB962C8B-B14F-4D97-AF65-F5344CB8AC3E}">
        <p14:creationId xmlns:p14="http://schemas.microsoft.com/office/powerpoint/2010/main" val="2694758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dissolv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dissolve">
                                      <p:cBhvr>
                                        <p:cTn id="12"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59F8E5F5-D3AE-2DE1-19A0-AD97371F8998}"/>
              </a:ext>
            </a:extLst>
          </p:cNvPr>
          <p:cNvSpPr>
            <a:spLocks noGrp="1"/>
          </p:cNvSpPr>
          <p:nvPr>
            <p:ph type="subTitle" idx="1"/>
          </p:nvPr>
        </p:nvSpPr>
        <p:spPr>
          <a:xfrm>
            <a:off x="156754" y="875211"/>
            <a:ext cx="8934995" cy="5146766"/>
          </a:xfrm>
        </p:spPr>
        <p:txBody>
          <a:bodyPr>
            <a:normAutofit lnSpcReduction="10000"/>
          </a:bodyPr>
          <a:lstStyle/>
          <a:p>
            <a:r>
              <a:rPr lang="en-US" sz="2800" dirty="0">
                <a:solidFill>
                  <a:schemeClr val="tx1"/>
                </a:solidFill>
              </a:rPr>
              <a:t>Gen 1 &amp; 2:	Creation</a:t>
            </a:r>
          </a:p>
          <a:p>
            <a:r>
              <a:rPr lang="en-US" sz="2800" dirty="0">
                <a:solidFill>
                  <a:schemeClr val="tx1"/>
                </a:solidFill>
              </a:rPr>
              <a:t>Gen 3:	The Fall of Mankind</a:t>
            </a:r>
          </a:p>
          <a:p>
            <a:r>
              <a:rPr lang="en-US" sz="2800" dirty="0">
                <a:solidFill>
                  <a:schemeClr val="tx1"/>
                </a:solidFill>
              </a:rPr>
              <a:t>Gen 4:	The 1</a:t>
            </a:r>
            <a:r>
              <a:rPr lang="en-US" sz="2800" baseline="30000" dirty="0">
                <a:solidFill>
                  <a:schemeClr val="tx1"/>
                </a:solidFill>
              </a:rPr>
              <a:t>st</a:t>
            </a:r>
            <a:r>
              <a:rPr lang="en-US" sz="2800" dirty="0">
                <a:solidFill>
                  <a:schemeClr val="tx1"/>
                </a:solidFill>
              </a:rPr>
              <a:t> Murder = Cain killed Abel</a:t>
            </a:r>
          </a:p>
          <a:p>
            <a:r>
              <a:rPr lang="en-US" sz="2800" dirty="0">
                <a:solidFill>
                  <a:schemeClr val="tx1"/>
                </a:solidFill>
              </a:rPr>
              <a:t>Gen 5 – 9:	Noah</a:t>
            </a:r>
          </a:p>
          <a:p>
            <a:r>
              <a:rPr lang="en-US" sz="2800" dirty="0">
                <a:solidFill>
                  <a:schemeClr val="tx1"/>
                </a:solidFill>
              </a:rPr>
              <a:t>Gen 10:	Shem, Ham and Japheth scattered</a:t>
            </a:r>
          </a:p>
          <a:p>
            <a:r>
              <a:rPr lang="en-US" sz="2800" dirty="0">
                <a:solidFill>
                  <a:schemeClr val="tx1"/>
                </a:solidFill>
              </a:rPr>
              <a:t>Gen 11:	Tower of Babel (v1-9), God confused their 			language;</a:t>
            </a:r>
          </a:p>
          <a:p>
            <a:r>
              <a:rPr lang="en-US" sz="2800" dirty="0">
                <a:solidFill>
                  <a:schemeClr val="tx1"/>
                </a:solidFill>
              </a:rPr>
              <a:t>		Terah is 70 years old when Abram/Abraham is 		born, then Nabor and Haran are born. Haran 		has Lot, dies  and Abram takes responsibility 		for Lot, Terah takes Abram, Sarai, and Lot out 		of Ur to Harran, dies at 205 yrs old</a:t>
            </a:r>
          </a:p>
        </p:txBody>
      </p:sp>
      <p:sp>
        <p:nvSpPr>
          <p:cNvPr id="6" name="TextBox 5">
            <a:extLst>
              <a:ext uri="{FF2B5EF4-FFF2-40B4-BE49-F238E27FC236}">
                <a16:creationId xmlns:a16="http://schemas.microsoft.com/office/drawing/2014/main" id="{7908F960-C159-EDA1-8D9C-195570A04169}"/>
              </a:ext>
            </a:extLst>
          </p:cNvPr>
          <p:cNvSpPr txBox="1"/>
          <p:nvPr/>
        </p:nvSpPr>
        <p:spPr>
          <a:xfrm>
            <a:off x="9431383" y="2397948"/>
            <a:ext cx="2468880" cy="2554545"/>
          </a:xfrm>
          <a:prstGeom prst="rect">
            <a:avLst/>
          </a:prstGeom>
          <a:noFill/>
        </p:spPr>
        <p:txBody>
          <a:bodyPr wrap="square" rtlCol="0">
            <a:spAutoFit/>
          </a:bodyPr>
          <a:lstStyle/>
          <a:p>
            <a:pPr algn="ctr"/>
            <a:r>
              <a:rPr lang="en-US" sz="3200" dirty="0"/>
              <a:t>A quick trip through Genesis needed for context!</a:t>
            </a:r>
          </a:p>
        </p:txBody>
      </p:sp>
    </p:spTree>
    <p:extLst>
      <p:ext uri="{BB962C8B-B14F-4D97-AF65-F5344CB8AC3E}">
        <p14:creationId xmlns:p14="http://schemas.microsoft.com/office/powerpoint/2010/main" val="33968848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86EEAC6-011F-4499-ACFF-2FDC742DB0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9" name="Rectangle 28">
            <a:extLst>
              <a:ext uri="{FF2B5EF4-FFF2-40B4-BE49-F238E27FC236}">
                <a16:creationId xmlns:a16="http://schemas.microsoft.com/office/drawing/2014/main" id="{6970F14D-B6E6-40EA-96B4-4E18D0CF9D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pic>
        <p:nvPicPr>
          <p:cNvPr id="7" name="Picture Placeholder 6">
            <a:extLst>
              <a:ext uri="{FF2B5EF4-FFF2-40B4-BE49-F238E27FC236}">
                <a16:creationId xmlns:a16="http://schemas.microsoft.com/office/drawing/2014/main" id="{6392C6D7-D5DC-CCDC-37FE-440D3DF30DC6}"/>
              </a:ext>
            </a:extLst>
          </p:cNvPr>
          <p:cNvPicPr>
            <a:picLocks noGrp="1" noChangeAspect="1"/>
          </p:cNvPicPr>
          <p:nvPr>
            <p:ph type="pic" idx="1"/>
          </p:nvPr>
        </p:nvPicPr>
        <p:blipFill>
          <a:blip r:embed="rId2"/>
          <a:srcRect t="2731" b="2731"/>
          <a:stretch>
            <a:fillRect/>
          </a:stretch>
        </p:blipFill>
        <p:spPr>
          <a:xfrm>
            <a:off x="20" y="10"/>
            <a:ext cx="12191980" cy="6857990"/>
          </a:xfrm>
          <a:prstGeom prst="rect">
            <a:avLst/>
          </a:prstGeom>
        </p:spPr>
      </p:pic>
      <p:sp>
        <p:nvSpPr>
          <p:cNvPr id="31" name="Rectangle 30">
            <a:extLst>
              <a:ext uri="{FF2B5EF4-FFF2-40B4-BE49-F238E27FC236}">
                <a16:creationId xmlns:a16="http://schemas.microsoft.com/office/drawing/2014/main" id="{5A133C1E-CB83-47F3-8F35-94C2A7C58E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6" name="Text Placeholder 5">
            <a:extLst>
              <a:ext uri="{FF2B5EF4-FFF2-40B4-BE49-F238E27FC236}">
                <a16:creationId xmlns:a16="http://schemas.microsoft.com/office/drawing/2014/main" id="{BAE6B713-3D9C-97AF-E5C2-B21AC361BAAD}"/>
              </a:ext>
            </a:extLst>
          </p:cNvPr>
          <p:cNvSpPr>
            <a:spLocks noGrp="1"/>
          </p:cNvSpPr>
          <p:nvPr>
            <p:ph type="body" sz="half" idx="2"/>
          </p:nvPr>
        </p:nvSpPr>
        <p:spPr>
          <a:xfrm>
            <a:off x="96981" y="872836"/>
            <a:ext cx="3346609" cy="5217068"/>
          </a:xfrm>
        </p:spPr>
        <p:txBody>
          <a:bodyPr vert="horz" lIns="91440" tIns="45720" rIns="91440" bIns="45720" rtlCol="0" anchor="t">
            <a:normAutofit/>
          </a:bodyPr>
          <a:lstStyle/>
          <a:p>
            <a:pPr>
              <a:lnSpc>
                <a:spcPct val="90000"/>
              </a:lnSpc>
            </a:pPr>
            <a:r>
              <a:rPr lang="en-US" sz="2800" dirty="0">
                <a:solidFill>
                  <a:schemeClr val="tx1"/>
                </a:solidFill>
              </a:rPr>
              <a:t>Gen 12     The call of Abram &amp;  Abrahamic Covenant:</a:t>
            </a:r>
          </a:p>
          <a:p>
            <a:pPr indent="-182880">
              <a:lnSpc>
                <a:spcPct val="90000"/>
              </a:lnSpc>
              <a:buFont typeface="Wingdings 2" pitchFamily="18" charset="2"/>
              <a:buChar char=""/>
            </a:pPr>
            <a:r>
              <a:rPr lang="en-US" sz="2800" dirty="0">
                <a:solidFill>
                  <a:schemeClr val="tx1"/>
                </a:solidFill>
              </a:rPr>
              <a:t>1) You will be a great    	nation</a:t>
            </a:r>
          </a:p>
          <a:p>
            <a:pPr indent="-182880">
              <a:lnSpc>
                <a:spcPct val="90000"/>
              </a:lnSpc>
              <a:buFont typeface="Wingdings 2" pitchFamily="18" charset="2"/>
              <a:buChar char=""/>
            </a:pPr>
            <a:r>
              <a:rPr lang="en-US" sz="2800" dirty="0">
                <a:solidFill>
                  <a:schemeClr val="tx1"/>
                </a:solidFill>
              </a:rPr>
              <a:t>2) I will bless those who bless you and punish those who hurt you</a:t>
            </a:r>
          </a:p>
          <a:p>
            <a:pPr indent="-182880">
              <a:lnSpc>
                <a:spcPct val="90000"/>
              </a:lnSpc>
              <a:buFont typeface="Wingdings 2" pitchFamily="18" charset="2"/>
              <a:buChar char=""/>
            </a:pPr>
            <a:r>
              <a:rPr lang="en-US" sz="2800" dirty="0">
                <a:solidFill>
                  <a:schemeClr val="tx1"/>
                </a:solidFill>
              </a:rPr>
              <a:t>3) All people on earth will be blessed through you</a:t>
            </a:r>
          </a:p>
        </p:txBody>
      </p:sp>
      <p:sp>
        <p:nvSpPr>
          <p:cNvPr id="33" name="Rectangle 32">
            <a:extLst>
              <a:ext uri="{FF2B5EF4-FFF2-40B4-BE49-F238E27FC236}">
                <a16:creationId xmlns:a16="http://schemas.microsoft.com/office/drawing/2014/main" id="{289E943A-225D-44B1-B345-D7FDBA43C1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21486687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21894BCA-97EA-ABD4-76C4-8614971B1F79}"/>
              </a:ext>
            </a:extLst>
          </p:cNvPr>
          <p:cNvSpPr>
            <a:spLocks noGrp="1"/>
          </p:cNvSpPr>
          <p:nvPr>
            <p:ph type="subTitle" idx="1"/>
          </p:nvPr>
        </p:nvSpPr>
        <p:spPr>
          <a:xfrm>
            <a:off x="277091" y="1080654"/>
            <a:ext cx="8714509" cy="5015345"/>
          </a:xfrm>
        </p:spPr>
        <p:txBody>
          <a:bodyPr>
            <a:normAutofit lnSpcReduction="10000"/>
          </a:bodyPr>
          <a:lstStyle/>
          <a:p>
            <a:r>
              <a:rPr lang="en-US" sz="3200" dirty="0">
                <a:solidFill>
                  <a:schemeClr val="tx1"/>
                </a:solidFill>
              </a:rPr>
              <a:t>Gen 13	Abraham &amp; Lot Separate...</a:t>
            </a:r>
          </a:p>
          <a:p>
            <a:endParaRPr lang="en-US" sz="3200" dirty="0">
              <a:solidFill>
                <a:schemeClr val="tx1"/>
              </a:solidFill>
            </a:endParaRPr>
          </a:p>
          <a:p>
            <a:r>
              <a:rPr lang="en-US" sz="3200" dirty="0">
                <a:solidFill>
                  <a:schemeClr val="tx1"/>
                </a:solidFill>
              </a:rPr>
              <a:t>Gen 14	Abraham rescues Lot and we are 			introduced to Melchizedek</a:t>
            </a:r>
          </a:p>
          <a:p>
            <a:endParaRPr lang="en-US" sz="3200" dirty="0">
              <a:solidFill>
                <a:schemeClr val="tx1"/>
              </a:solidFill>
            </a:endParaRPr>
          </a:p>
          <a:p>
            <a:r>
              <a:rPr lang="en-US" sz="3200" dirty="0">
                <a:solidFill>
                  <a:schemeClr val="tx1"/>
                </a:solidFill>
              </a:rPr>
              <a:t>		Melchizedek is the King of Salem 			and the High Priest of the “Most 				High God, Creator of all things”... 			We learned more about him from 			the Book of Hebrews</a:t>
            </a:r>
          </a:p>
        </p:txBody>
      </p:sp>
      <p:pic>
        <p:nvPicPr>
          <p:cNvPr id="7" name="Picture 6">
            <a:extLst>
              <a:ext uri="{FF2B5EF4-FFF2-40B4-BE49-F238E27FC236}">
                <a16:creationId xmlns:a16="http://schemas.microsoft.com/office/drawing/2014/main" id="{77044D2E-DA7A-3E2A-62D2-0BCC5F13D7E0}"/>
              </a:ext>
            </a:extLst>
          </p:cNvPr>
          <p:cNvPicPr>
            <a:picLocks noChangeAspect="1"/>
          </p:cNvPicPr>
          <p:nvPr/>
        </p:nvPicPr>
        <p:blipFill>
          <a:blip r:embed="rId2"/>
          <a:stretch>
            <a:fillRect/>
          </a:stretch>
        </p:blipFill>
        <p:spPr>
          <a:xfrm>
            <a:off x="7952510" y="770965"/>
            <a:ext cx="4239490" cy="5325034"/>
          </a:xfrm>
          <a:prstGeom prst="rect">
            <a:avLst/>
          </a:prstGeom>
        </p:spPr>
      </p:pic>
    </p:spTree>
    <p:extLst>
      <p:ext uri="{BB962C8B-B14F-4D97-AF65-F5344CB8AC3E}">
        <p14:creationId xmlns:p14="http://schemas.microsoft.com/office/powerpoint/2010/main" val="24517788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85E3CB47-CE9A-0313-9D00-FC3AF96DA62B}"/>
              </a:ext>
            </a:extLst>
          </p:cNvPr>
          <p:cNvSpPr>
            <a:spLocks noGrp="1"/>
          </p:cNvSpPr>
          <p:nvPr>
            <p:ph type="subTitle" idx="1"/>
          </p:nvPr>
        </p:nvSpPr>
        <p:spPr>
          <a:xfrm>
            <a:off x="180109" y="817419"/>
            <a:ext cx="8880764" cy="5264726"/>
          </a:xfrm>
        </p:spPr>
        <p:txBody>
          <a:bodyPr>
            <a:normAutofit lnSpcReduction="10000"/>
          </a:bodyPr>
          <a:lstStyle/>
          <a:p>
            <a:r>
              <a:rPr lang="en-US" sz="2800" dirty="0">
                <a:solidFill>
                  <a:schemeClr val="tx1"/>
                </a:solidFill>
              </a:rPr>
              <a:t>Chapter 15</a:t>
            </a:r>
          </a:p>
          <a:p>
            <a:pPr algn="ctr"/>
            <a:r>
              <a:rPr lang="en-US" sz="2800" dirty="0">
                <a:solidFill>
                  <a:schemeClr val="tx1"/>
                </a:solidFill>
              </a:rPr>
              <a:t>(Abram had two questions for the Lord)</a:t>
            </a:r>
          </a:p>
          <a:p>
            <a:pPr algn="ctr"/>
            <a:endParaRPr lang="en-US" sz="2800" dirty="0">
              <a:solidFill>
                <a:schemeClr val="tx1"/>
              </a:solidFill>
            </a:endParaRPr>
          </a:p>
          <a:p>
            <a:r>
              <a:rPr lang="en-US" sz="2800" dirty="0">
                <a:solidFill>
                  <a:schemeClr val="tx1"/>
                </a:solidFill>
              </a:rPr>
              <a:t>V1	After this, the Word of the Lord came to Abram in a 	vision,</a:t>
            </a:r>
          </a:p>
          <a:p>
            <a:r>
              <a:rPr lang="en-US" sz="2800" dirty="0">
                <a:solidFill>
                  <a:schemeClr val="tx1"/>
                </a:solidFill>
              </a:rPr>
              <a:t>		Do not be afraid Abram. I am</a:t>
            </a:r>
          </a:p>
          <a:p>
            <a:r>
              <a:rPr lang="en-US" sz="2800" dirty="0">
                <a:solidFill>
                  <a:schemeClr val="tx1"/>
                </a:solidFill>
              </a:rPr>
              <a:t>		your shield, your very great reward.”</a:t>
            </a:r>
          </a:p>
          <a:p>
            <a:endParaRPr lang="en-US" sz="2800" dirty="0">
              <a:solidFill>
                <a:schemeClr val="tx1"/>
              </a:solidFill>
            </a:endParaRPr>
          </a:p>
          <a:p>
            <a:r>
              <a:rPr lang="en-US" sz="2800" dirty="0">
                <a:solidFill>
                  <a:schemeClr val="tx1"/>
                </a:solidFill>
              </a:rPr>
              <a:t>V2 &amp; 3 Q#1. “What else could You give me? I have 				everything, but You have not given me an 			heir...a son... Eliezer, my faithful servant will 		inherit all I have after I am gone."</a:t>
            </a:r>
          </a:p>
        </p:txBody>
      </p:sp>
    </p:spTree>
    <p:extLst>
      <p:ext uri="{BB962C8B-B14F-4D97-AF65-F5344CB8AC3E}">
        <p14:creationId xmlns:p14="http://schemas.microsoft.com/office/powerpoint/2010/main" val="26669058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165F4077-5B45-335A-925F-738BDFAB4914}"/>
              </a:ext>
            </a:extLst>
          </p:cNvPr>
          <p:cNvSpPr>
            <a:spLocks noGrp="1"/>
          </p:cNvSpPr>
          <p:nvPr>
            <p:ph type="subTitle" idx="1"/>
          </p:nvPr>
        </p:nvSpPr>
        <p:spPr>
          <a:xfrm>
            <a:off x="138545" y="1025236"/>
            <a:ext cx="8991600" cy="5278581"/>
          </a:xfrm>
        </p:spPr>
        <p:txBody>
          <a:bodyPr>
            <a:normAutofit/>
          </a:bodyPr>
          <a:lstStyle/>
          <a:p>
            <a:r>
              <a:rPr lang="en-US" sz="2800" dirty="0">
                <a:solidFill>
                  <a:schemeClr val="tx1"/>
                </a:solidFill>
              </a:rPr>
              <a:t>V4-5	God’s response: “Eliezer is not your heir... Come and 	see”... God shows Abram the vast sky and its stars,</a:t>
            </a:r>
          </a:p>
          <a:p>
            <a:r>
              <a:rPr lang="en-US" sz="2800" dirty="0">
                <a:solidFill>
                  <a:schemeClr val="tx1"/>
                </a:solidFill>
              </a:rPr>
              <a:t>	“Look up at the heavens and count the stars – if you 	can! So shall your offspring (family line) be.”</a:t>
            </a:r>
          </a:p>
          <a:p>
            <a:endParaRPr lang="en-US" sz="2800" dirty="0">
              <a:solidFill>
                <a:schemeClr val="tx1"/>
              </a:solidFill>
            </a:endParaRPr>
          </a:p>
          <a:p>
            <a:r>
              <a:rPr lang="en-US" sz="2800" dirty="0">
                <a:solidFill>
                  <a:schemeClr val="tx1"/>
                </a:solidFill>
              </a:rPr>
              <a:t>V6	Abram believed the Lord and He credited it to him 	(Abram) as righteousness</a:t>
            </a:r>
          </a:p>
          <a:p>
            <a:endParaRPr lang="en-US" sz="2800" dirty="0">
              <a:solidFill>
                <a:schemeClr val="tx1"/>
              </a:solidFill>
            </a:endParaRPr>
          </a:p>
          <a:p>
            <a:r>
              <a:rPr lang="en-US" sz="2800" dirty="0">
                <a:solidFill>
                  <a:schemeClr val="tx1"/>
                </a:solidFill>
              </a:rPr>
              <a:t>V7-8	Q#2. Abram asked, “How will I know that I will gain 	possession of it (the land)?”</a:t>
            </a:r>
          </a:p>
        </p:txBody>
      </p:sp>
      <p:pic>
        <p:nvPicPr>
          <p:cNvPr id="6" name="Picture 5">
            <a:extLst>
              <a:ext uri="{FF2B5EF4-FFF2-40B4-BE49-F238E27FC236}">
                <a16:creationId xmlns:a16="http://schemas.microsoft.com/office/drawing/2014/main" id="{2133E1BE-05C9-CCB4-1F33-316C6AD0EF9A}"/>
              </a:ext>
            </a:extLst>
          </p:cNvPr>
          <p:cNvPicPr>
            <a:picLocks noChangeAspect="1"/>
          </p:cNvPicPr>
          <p:nvPr/>
        </p:nvPicPr>
        <p:blipFill>
          <a:blip r:embed="rId2"/>
          <a:srcRect l="17282"/>
          <a:stretch>
            <a:fillRect/>
          </a:stretch>
        </p:blipFill>
        <p:spPr>
          <a:xfrm>
            <a:off x="9130145" y="0"/>
            <a:ext cx="3061855" cy="6858000"/>
          </a:xfrm>
          <a:prstGeom prst="rect">
            <a:avLst/>
          </a:prstGeom>
        </p:spPr>
      </p:pic>
    </p:spTree>
    <p:extLst>
      <p:ext uri="{BB962C8B-B14F-4D97-AF65-F5344CB8AC3E}">
        <p14:creationId xmlns:p14="http://schemas.microsoft.com/office/powerpoint/2010/main" val="40286609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D78D9752-A2AC-0B41-653F-BEB2C1C988AB}"/>
              </a:ext>
            </a:extLst>
          </p:cNvPr>
          <p:cNvSpPr>
            <a:spLocks noGrp="1"/>
          </p:cNvSpPr>
          <p:nvPr>
            <p:ph type="subTitle" idx="1"/>
          </p:nvPr>
        </p:nvSpPr>
        <p:spPr>
          <a:xfrm>
            <a:off x="110837" y="1008121"/>
            <a:ext cx="8880764" cy="5309552"/>
          </a:xfrm>
        </p:spPr>
        <p:txBody>
          <a:bodyPr>
            <a:normAutofit/>
          </a:bodyPr>
          <a:lstStyle/>
          <a:p>
            <a:r>
              <a:rPr lang="en-US" sz="2800" dirty="0">
                <a:solidFill>
                  <a:schemeClr val="tx1"/>
                </a:solidFill>
              </a:rPr>
              <a:t>V9	God responds using a familiar ‘Ancient Binding Near 	East’ land legal practice: the Lord tells Abram to 	bring Him a 3 yr old heifer (female cow); a 3 yr old 	female goat; a 3 yr old male ram; a female turtle 	dove, and a male pigeon.</a:t>
            </a:r>
          </a:p>
          <a:p>
            <a:endParaRPr lang="en-US" sz="2800" dirty="0">
              <a:solidFill>
                <a:schemeClr val="tx1"/>
              </a:solidFill>
            </a:endParaRPr>
          </a:p>
          <a:p>
            <a:r>
              <a:rPr lang="en-US" sz="2800" dirty="0">
                <a:solidFill>
                  <a:schemeClr val="tx1"/>
                </a:solidFill>
              </a:rPr>
              <a:t>V10-11 Because the custom was familiar, Abram brought 	  them to the Lord, cut the heifer, goat, ram in half 	  then left the two birds whole. He lined the pieces 	  opposite each other creating a path between the 	  parts. Birds of prey (vultures, etc.) came and Abram 	  fought the birds away...</a:t>
            </a:r>
          </a:p>
        </p:txBody>
      </p:sp>
      <p:pic>
        <p:nvPicPr>
          <p:cNvPr id="6" name="Picture 5">
            <a:extLst>
              <a:ext uri="{FF2B5EF4-FFF2-40B4-BE49-F238E27FC236}">
                <a16:creationId xmlns:a16="http://schemas.microsoft.com/office/drawing/2014/main" id="{25970BC3-1211-33DE-5C5E-323BC5235CBA}"/>
              </a:ext>
            </a:extLst>
          </p:cNvPr>
          <p:cNvPicPr>
            <a:picLocks noChangeAspect="1"/>
          </p:cNvPicPr>
          <p:nvPr/>
        </p:nvPicPr>
        <p:blipFill>
          <a:blip r:embed="rId2"/>
          <a:srcRect b="10124"/>
          <a:stretch>
            <a:fillRect/>
          </a:stretch>
        </p:blipFill>
        <p:spPr>
          <a:xfrm>
            <a:off x="9287435" y="1191491"/>
            <a:ext cx="2904565" cy="4707285"/>
          </a:xfrm>
          <a:prstGeom prst="rect">
            <a:avLst/>
          </a:prstGeom>
        </p:spPr>
      </p:pic>
    </p:spTree>
    <p:extLst>
      <p:ext uri="{BB962C8B-B14F-4D97-AF65-F5344CB8AC3E}">
        <p14:creationId xmlns:p14="http://schemas.microsoft.com/office/powerpoint/2010/main" val="6545459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9373E92-F88D-4F0A-94DF-393703E7D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938" y="466531"/>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C629DAA0-ADF6-43FD-9C99-483F722B5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609288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5" name="Subtitle 4">
            <a:extLst>
              <a:ext uri="{FF2B5EF4-FFF2-40B4-BE49-F238E27FC236}">
                <a16:creationId xmlns:a16="http://schemas.microsoft.com/office/drawing/2014/main" id="{FB99B300-385A-522C-3F42-70FD63E5E7CA}"/>
              </a:ext>
            </a:extLst>
          </p:cNvPr>
          <p:cNvSpPr>
            <a:spLocks noGrp="1"/>
          </p:cNvSpPr>
          <p:nvPr>
            <p:ph type="subTitle" idx="1"/>
          </p:nvPr>
        </p:nvSpPr>
        <p:spPr>
          <a:xfrm>
            <a:off x="152400" y="970500"/>
            <a:ext cx="5623249" cy="4908848"/>
          </a:xfrm>
        </p:spPr>
        <p:txBody>
          <a:bodyPr>
            <a:normAutofit lnSpcReduction="10000"/>
          </a:bodyPr>
          <a:lstStyle/>
          <a:p>
            <a:r>
              <a:rPr lang="en-US" sz="2800" dirty="0">
                <a:solidFill>
                  <a:schemeClr val="tx1"/>
                </a:solidFill>
              </a:rPr>
              <a:t>V12	At sunset, Abram fell asleep 	and a very dark cloud came 	over him</a:t>
            </a:r>
          </a:p>
          <a:p>
            <a:endParaRPr lang="en-US" sz="2800" dirty="0">
              <a:solidFill>
                <a:schemeClr val="tx1"/>
              </a:solidFill>
            </a:endParaRPr>
          </a:p>
          <a:p>
            <a:r>
              <a:rPr lang="en-US" sz="2800" dirty="0">
                <a:solidFill>
                  <a:schemeClr val="tx1"/>
                </a:solidFill>
              </a:rPr>
              <a:t>V13-16 The Lord showed Abram the 	  400 years of slavery his 	   	 descendants would  	 	experience. God reassures 	Abram that he would die long 	before these things would 	happen. He is delaying His 	punishment on the Amorites – 	“their time was not fulfilled”...</a:t>
            </a:r>
          </a:p>
        </p:txBody>
      </p:sp>
      <p:pic>
        <p:nvPicPr>
          <p:cNvPr id="6" name="Picture 5">
            <a:extLst>
              <a:ext uri="{FF2B5EF4-FFF2-40B4-BE49-F238E27FC236}">
                <a16:creationId xmlns:a16="http://schemas.microsoft.com/office/drawing/2014/main" id="{D07A3491-9724-82BE-649F-E8B05173C4BC}"/>
              </a:ext>
            </a:extLst>
          </p:cNvPr>
          <p:cNvPicPr>
            <a:picLocks noChangeAspect="1"/>
          </p:cNvPicPr>
          <p:nvPr/>
        </p:nvPicPr>
        <p:blipFill>
          <a:blip r:embed="rId2"/>
          <a:stretch>
            <a:fillRect/>
          </a:stretch>
        </p:blipFill>
        <p:spPr>
          <a:xfrm>
            <a:off x="6586977" y="970500"/>
            <a:ext cx="4908848" cy="4908848"/>
          </a:xfrm>
          <a:prstGeom prst="rect">
            <a:avLst/>
          </a:prstGeom>
        </p:spPr>
      </p:pic>
      <p:sp>
        <p:nvSpPr>
          <p:cNvPr id="15" name="Rectangle 14">
            <a:extLst>
              <a:ext uri="{FF2B5EF4-FFF2-40B4-BE49-F238E27FC236}">
                <a16:creationId xmlns:a16="http://schemas.microsoft.com/office/drawing/2014/main" id="{F32C8C35-BF44-4CFB-9754-81F07C9812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1584119170"/>
      </p:ext>
    </p:extLst>
  </p:cSld>
  <p:clrMapOvr>
    <a:masterClrMapping/>
  </p:clrMapOvr>
</p:sld>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docProps/app.xml><?xml version="1.0" encoding="utf-8"?>
<Properties xmlns="http://schemas.openxmlformats.org/officeDocument/2006/extended-properties" xmlns:vt="http://schemas.openxmlformats.org/officeDocument/2006/docPropsVTypes">
  <Template>Frame</Template>
  <TotalTime>1282</TotalTime>
  <Words>1103</Words>
  <Application>Microsoft Macintosh PowerPoint</Application>
  <PresentationFormat>Widescreen</PresentationFormat>
  <Paragraphs>63</Paragraphs>
  <Slides>14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Corbel</vt:lpstr>
      <vt:lpstr>Wingdings 2</vt:lpstr>
      <vt:lpstr>Frame</vt:lpstr>
      <vt:lpstr>”May it be so done to Me if I do not keep My oath and pledge.”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smoking pot = symbolic of God’s holy presence, His glory. Seen also as the ‘cloud by day’ that guided the Israelites through the desert</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JoAnn Smith</dc:creator>
  <cp:lastModifiedBy>JoAnn Smith</cp:lastModifiedBy>
  <cp:revision>4</cp:revision>
  <dcterms:created xsi:type="dcterms:W3CDTF">2026-04-10T23:52:41Z</dcterms:created>
  <dcterms:modified xsi:type="dcterms:W3CDTF">2026-04-11T21:14:46Z</dcterms:modified>
</cp:coreProperties>
</file>