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78"/>
    <p:restoredTop sz="94661"/>
  </p:normalViewPr>
  <p:slideViewPr>
    <p:cSldViewPr snapToGrid="0">
      <p:cViewPr>
        <p:scale>
          <a:sx n="99" d="100"/>
          <a:sy n="99" d="100"/>
        </p:scale>
        <p:origin x="256" y="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0A8094-F31A-FC4A-BA59-7420E1E87D5E}" type="datetimeFigureOut">
              <a:rPr lang="en-US" smtClean="0"/>
              <a:t>4/18/26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7FAC90-2794-B847-805E-34BA1C02DEFD}" type="slidenum">
              <a:rPr lang="en-US" smtClean="0"/>
              <a:t>‹#›</a:t>
            </a:fld>
            <a:endParaRPr lang="en-US"/>
          </a:p>
        </p:txBody>
      </p:sp>
    </p:spTree>
    <p:extLst>
      <p:ext uri="{BB962C8B-B14F-4D97-AF65-F5344CB8AC3E}">
        <p14:creationId xmlns:p14="http://schemas.microsoft.com/office/powerpoint/2010/main" val="8544638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17FAC90-2794-B847-805E-34BA1C02DEFD}" type="slidenum">
              <a:rPr lang="en-US" smtClean="0"/>
              <a:t>7</a:t>
            </a:fld>
            <a:endParaRPr lang="en-US"/>
          </a:p>
        </p:txBody>
      </p:sp>
    </p:spTree>
    <p:extLst>
      <p:ext uri="{BB962C8B-B14F-4D97-AF65-F5344CB8AC3E}">
        <p14:creationId xmlns:p14="http://schemas.microsoft.com/office/powerpoint/2010/main" val="23693026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a:pPr/>
              <a:t>4/18/26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a:pPr/>
              <a:t>4/18/26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a:pPr/>
              <a:t>4/18/26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a:pPr/>
              <a:t>4/18/26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a:pPr/>
              <a:t>4/18/26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a:pPr/>
              <a:t>4/18/26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a:pPr/>
              <a:t>4/18/26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a:pPr/>
              <a:t>4/18/26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a:pPr/>
              <a:t>4/18/26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a:pPr/>
              <a:t>4/18/26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a:pPr/>
              <a:t>4/18/26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a:pPr/>
              <a:t>4/18/26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D6326-F2FF-57FB-4CFA-F2A21C5B91A0}"/>
              </a:ext>
            </a:extLst>
          </p:cNvPr>
          <p:cNvSpPr>
            <a:spLocks noGrp="1"/>
          </p:cNvSpPr>
          <p:nvPr>
            <p:ph type="ctrTitle"/>
          </p:nvPr>
        </p:nvSpPr>
        <p:spPr>
          <a:xfrm>
            <a:off x="1100015" y="1371599"/>
            <a:ext cx="7315200" cy="2777163"/>
          </a:xfrm>
        </p:spPr>
        <p:txBody>
          <a:bodyPr>
            <a:normAutofit/>
          </a:bodyPr>
          <a:lstStyle/>
          <a:p>
            <a:pPr algn="ctr"/>
            <a:r>
              <a:rPr lang="en-US" sz="5400" dirty="0">
                <a:solidFill>
                  <a:schemeClr val="tx1"/>
                </a:solidFill>
              </a:rPr>
              <a:t>Called to be His Children and Heirs of His kingdom...walk worthy!</a:t>
            </a:r>
          </a:p>
        </p:txBody>
      </p:sp>
      <p:sp>
        <p:nvSpPr>
          <p:cNvPr id="3" name="Subtitle 2">
            <a:extLst>
              <a:ext uri="{FF2B5EF4-FFF2-40B4-BE49-F238E27FC236}">
                <a16:creationId xmlns:a16="http://schemas.microsoft.com/office/drawing/2014/main" id="{D514BBD4-A0CF-FA1C-E09D-11FF6199B1E6}"/>
              </a:ext>
            </a:extLst>
          </p:cNvPr>
          <p:cNvSpPr>
            <a:spLocks noGrp="1"/>
          </p:cNvSpPr>
          <p:nvPr>
            <p:ph type="subTitle" idx="1"/>
          </p:nvPr>
        </p:nvSpPr>
        <p:spPr/>
        <p:txBody>
          <a:bodyPr>
            <a:normAutofit/>
          </a:bodyPr>
          <a:lstStyle/>
          <a:p>
            <a:pPr algn="r"/>
            <a:r>
              <a:rPr lang="en-US" sz="3200" dirty="0">
                <a:solidFill>
                  <a:schemeClr val="tx1"/>
                </a:solidFill>
              </a:rPr>
              <a:t>II Thessalonians 1: 1 - 12</a:t>
            </a:r>
          </a:p>
        </p:txBody>
      </p:sp>
    </p:spTree>
    <p:extLst>
      <p:ext uri="{BB962C8B-B14F-4D97-AF65-F5344CB8AC3E}">
        <p14:creationId xmlns:p14="http://schemas.microsoft.com/office/powerpoint/2010/main" val="1534890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5CF2FC8-D184-4B10-83A5-61FC2148B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3848"/>
            <a:ext cx="5608255"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a:extLst>
              <a:ext uri="{FF2B5EF4-FFF2-40B4-BE49-F238E27FC236}">
                <a16:creationId xmlns:a16="http://schemas.microsoft.com/office/drawing/2014/main" id="{2BF02589-53B1-D4D0-4E69-0DDEC5802204}"/>
              </a:ext>
            </a:extLst>
          </p:cNvPr>
          <p:cNvSpPr>
            <a:spLocks noGrp="1"/>
          </p:cNvSpPr>
          <p:nvPr>
            <p:ph type="title"/>
          </p:nvPr>
        </p:nvSpPr>
        <p:spPr>
          <a:xfrm>
            <a:off x="0" y="773200"/>
            <a:ext cx="5608255" cy="5183463"/>
          </a:xfrm>
        </p:spPr>
        <p:txBody>
          <a:bodyPr anchor="t">
            <a:normAutofit fontScale="90000"/>
          </a:bodyPr>
          <a:lstStyle/>
          <a:p>
            <a:r>
              <a:rPr lang="en-US" sz="3100" dirty="0">
                <a:solidFill>
                  <a:schemeClr val="tx1"/>
                </a:solidFill>
              </a:rPr>
              <a:t>*</a:t>
            </a:r>
            <a:r>
              <a:rPr lang="en-US" sz="3100" u="sng" dirty="0">
                <a:solidFill>
                  <a:schemeClr val="tx1"/>
                </a:solidFill>
              </a:rPr>
              <a:t>Written</a:t>
            </a:r>
            <a:r>
              <a:rPr lang="en-US" sz="3100" dirty="0">
                <a:solidFill>
                  <a:schemeClr val="tx1"/>
                </a:solidFill>
              </a:rPr>
              <a:t> between 51 – 53 ad shortly after Silas and Timothy returned from delivering Paul’s 1</a:t>
            </a:r>
            <a:r>
              <a:rPr lang="en-US" sz="3100" baseline="30000" dirty="0">
                <a:solidFill>
                  <a:schemeClr val="tx1"/>
                </a:solidFill>
              </a:rPr>
              <a:t>st</a:t>
            </a:r>
            <a:r>
              <a:rPr lang="en-US" sz="3100" dirty="0">
                <a:solidFill>
                  <a:schemeClr val="tx1"/>
                </a:solidFill>
              </a:rPr>
              <a:t> letter to the Thess. Church, Paul – still in Corinth</a:t>
            </a:r>
            <a:br>
              <a:rPr lang="en-US" sz="3100" dirty="0">
                <a:solidFill>
                  <a:schemeClr val="tx1"/>
                </a:solidFill>
              </a:rPr>
            </a:br>
            <a:br>
              <a:rPr lang="en-US" sz="3100" dirty="0">
                <a:solidFill>
                  <a:schemeClr val="tx1"/>
                </a:solidFill>
              </a:rPr>
            </a:br>
            <a:r>
              <a:rPr lang="en-US" sz="3100" dirty="0">
                <a:solidFill>
                  <a:schemeClr val="tx1"/>
                </a:solidFill>
              </a:rPr>
              <a:t>*</a:t>
            </a:r>
            <a:r>
              <a:rPr lang="en-US" sz="3100" u="sng" dirty="0">
                <a:solidFill>
                  <a:schemeClr val="tx1"/>
                </a:solidFill>
              </a:rPr>
              <a:t>Purpose to</a:t>
            </a:r>
            <a:r>
              <a:rPr lang="en-US" sz="3100" dirty="0">
                <a:solidFill>
                  <a:schemeClr val="tx1"/>
                </a:solidFill>
              </a:rPr>
              <a:t>:</a:t>
            </a:r>
            <a:br>
              <a:rPr lang="en-US" sz="3100" dirty="0">
                <a:solidFill>
                  <a:schemeClr val="tx1"/>
                </a:solidFill>
              </a:rPr>
            </a:br>
            <a:r>
              <a:rPr lang="en-US" sz="3100" dirty="0">
                <a:solidFill>
                  <a:schemeClr val="tx1"/>
                </a:solidFill>
              </a:rPr>
              <a:t>1) encourage persecuted believers</a:t>
            </a:r>
            <a:br>
              <a:rPr lang="en-US" sz="3100" dirty="0">
                <a:solidFill>
                  <a:schemeClr val="tx1"/>
                </a:solidFill>
              </a:rPr>
            </a:br>
            <a:r>
              <a:rPr lang="en-US" sz="3100" dirty="0">
                <a:solidFill>
                  <a:schemeClr val="tx1"/>
                </a:solidFill>
              </a:rPr>
              <a:t>2) correct wrong teaching about Jesus’ return (2</a:t>
            </a:r>
            <a:r>
              <a:rPr lang="en-US" sz="3100" baseline="30000" dirty="0">
                <a:solidFill>
                  <a:schemeClr val="tx1"/>
                </a:solidFill>
              </a:rPr>
              <a:t>nd</a:t>
            </a:r>
            <a:r>
              <a:rPr lang="en-US" sz="3100" dirty="0">
                <a:solidFill>
                  <a:schemeClr val="tx1"/>
                </a:solidFill>
              </a:rPr>
              <a:t> Coming)</a:t>
            </a:r>
            <a:br>
              <a:rPr lang="en-US" sz="3100" dirty="0">
                <a:solidFill>
                  <a:schemeClr val="tx1"/>
                </a:solidFill>
              </a:rPr>
            </a:br>
            <a:r>
              <a:rPr lang="en-US" sz="3100" dirty="0">
                <a:solidFill>
                  <a:schemeClr val="tx1"/>
                </a:solidFill>
              </a:rPr>
              <a:t>3) exhort believers to be steadfast and to work</a:t>
            </a:r>
            <a:br>
              <a:rPr lang="en-US" sz="3100" dirty="0">
                <a:solidFill>
                  <a:schemeClr val="tx1"/>
                </a:solidFill>
              </a:rPr>
            </a:br>
            <a:br>
              <a:rPr lang="en-US" sz="3100" dirty="0">
                <a:solidFill>
                  <a:schemeClr val="tx1"/>
                </a:solidFill>
              </a:rPr>
            </a:br>
            <a:r>
              <a:rPr lang="en-US" sz="3100" dirty="0">
                <a:solidFill>
                  <a:schemeClr val="tx1"/>
                </a:solidFill>
              </a:rPr>
              <a:t>*</a:t>
            </a:r>
            <a:r>
              <a:rPr lang="en-US" sz="3100" u="sng" dirty="0">
                <a:solidFill>
                  <a:schemeClr val="tx1"/>
                </a:solidFill>
              </a:rPr>
              <a:t>Theme</a:t>
            </a:r>
            <a:r>
              <a:rPr lang="en-US" sz="3100" dirty="0">
                <a:solidFill>
                  <a:schemeClr val="tx1"/>
                </a:solidFill>
              </a:rPr>
              <a:t>: Eschatology – end times</a:t>
            </a:r>
            <a:br>
              <a:rPr lang="en-US" sz="2800" dirty="0">
                <a:solidFill>
                  <a:schemeClr val="tx1"/>
                </a:solidFill>
              </a:rPr>
            </a:br>
            <a:br>
              <a:rPr lang="en-US" sz="2800" dirty="0">
                <a:solidFill>
                  <a:schemeClr val="tx1"/>
                </a:solidFill>
              </a:rPr>
            </a:br>
            <a:endParaRPr lang="en-US" sz="2800" dirty="0">
              <a:solidFill>
                <a:schemeClr val="tx1"/>
              </a:solidFill>
            </a:endParaRPr>
          </a:p>
        </p:txBody>
      </p:sp>
      <p:pic>
        <p:nvPicPr>
          <p:cNvPr id="4" name="Content Placeholder 3">
            <a:extLst>
              <a:ext uri="{FF2B5EF4-FFF2-40B4-BE49-F238E27FC236}">
                <a16:creationId xmlns:a16="http://schemas.microsoft.com/office/drawing/2014/main" id="{2083DB53-FFBB-DDF7-4686-ED1972823F9D}"/>
              </a:ext>
            </a:extLst>
          </p:cNvPr>
          <p:cNvPicPr>
            <a:picLocks noChangeAspect="1"/>
          </p:cNvPicPr>
          <p:nvPr/>
        </p:nvPicPr>
        <p:blipFill>
          <a:blip r:embed="rId2"/>
          <a:stretch>
            <a:fillRect/>
          </a:stretch>
        </p:blipFill>
        <p:spPr>
          <a:xfrm>
            <a:off x="5799909" y="274321"/>
            <a:ext cx="6008913" cy="6178730"/>
          </a:xfrm>
          <a:prstGeom prst="rect">
            <a:avLst/>
          </a:prstGeom>
        </p:spPr>
      </p:pic>
    </p:spTree>
    <p:extLst>
      <p:ext uri="{BB962C8B-B14F-4D97-AF65-F5344CB8AC3E}">
        <p14:creationId xmlns:p14="http://schemas.microsoft.com/office/powerpoint/2010/main" val="2424901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A5A2BA67-BF68-4F48-BAA9-1091D4FED1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4190DBD-4A62-4416-ACB7-ACEC1DE302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61999"/>
            <a:ext cx="609288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2C1365C8-B6F6-B004-BBBF-A4DD35A72DC6}"/>
              </a:ext>
            </a:extLst>
          </p:cNvPr>
          <p:cNvSpPr>
            <a:spLocks noGrp="1"/>
          </p:cNvSpPr>
          <p:nvPr>
            <p:ph type="ctrTitle"/>
          </p:nvPr>
        </p:nvSpPr>
        <p:spPr>
          <a:xfrm>
            <a:off x="196295" y="346826"/>
            <a:ext cx="5964099" cy="6665719"/>
          </a:xfrm>
        </p:spPr>
        <p:txBody>
          <a:bodyPr anchor="t">
            <a:noAutofit/>
          </a:bodyPr>
          <a:lstStyle/>
          <a:p>
            <a:r>
              <a:rPr lang="en-US" sz="2800" dirty="0">
                <a:solidFill>
                  <a:schemeClr val="tx1"/>
                </a:solidFill>
              </a:rPr>
              <a:t>Chapter 1</a:t>
            </a:r>
            <a:br>
              <a:rPr lang="en-US" sz="2800" dirty="0">
                <a:solidFill>
                  <a:schemeClr val="tx1"/>
                </a:solidFill>
              </a:rPr>
            </a:br>
            <a:r>
              <a:rPr lang="en-US" sz="2800" dirty="0">
                <a:solidFill>
                  <a:schemeClr val="tx1"/>
                </a:solidFill>
              </a:rPr>
              <a:t>vv1-2: Paul identifies himself as the writer and Silas and Timothy is with him. Writing to the Church at Thessalonica, he states,  from God the Father:</a:t>
            </a:r>
            <a:br>
              <a:rPr lang="en-US" sz="2800" dirty="0">
                <a:solidFill>
                  <a:schemeClr val="tx1"/>
                </a:solidFill>
              </a:rPr>
            </a:br>
            <a:r>
              <a:rPr lang="en-US" sz="2800" dirty="0">
                <a:solidFill>
                  <a:schemeClr val="tx1"/>
                </a:solidFill>
              </a:rPr>
              <a:t>     “Grace” = God’s unearned &amp; undeserved favor/love/care</a:t>
            </a:r>
            <a:br>
              <a:rPr lang="en-US" sz="2800" dirty="0">
                <a:solidFill>
                  <a:schemeClr val="tx1"/>
                </a:solidFill>
              </a:rPr>
            </a:br>
            <a:r>
              <a:rPr lang="en-US" sz="2800" dirty="0">
                <a:solidFill>
                  <a:schemeClr val="tx1"/>
                </a:solidFill>
              </a:rPr>
              <a:t>     “Peace” = Total well-being &amp; security in God (like a baby in the arms of a loving parent/grandparent)</a:t>
            </a:r>
            <a:br>
              <a:rPr lang="en-US" sz="2800" dirty="0">
                <a:solidFill>
                  <a:schemeClr val="tx1"/>
                </a:solidFill>
              </a:rPr>
            </a:br>
            <a:r>
              <a:rPr lang="en-US" sz="2800" dirty="0">
                <a:solidFill>
                  <a:schemeClr val="tx1"/>
                </a:solidFill>
              </a:rPr>
              <a:t>v3: Your faith continues to grow more and more = love for each other is growing more and  more...correlated – your faith increases that causes your love for each other to grow</a:t>
            </a:r>
          </a:p>
        </p:txBody>
      </p:sp>
      <p:pic>
        <p:nvPicPr>
          <p:cNvPr id="7" name="Picture 6">
            <a:extLst>
              <a:ext uri="{FF2B5EF4-FFF2-40B4-BE49-F238E27FC236}">
                <a16:creationId xmlns:a16="http://schemas.microsoft.com/office/drawing/2014/main" id="{E08FE7A1-BBAE-5FBA-D549-928165B25B4B}"/>
              </a:ext>
            </a:extLst>
          </p:cNvPr>
          <p:cNvPicPr>
            <a:picLocks noChangeAspect="1"/>
          </p:cNvPicPr>
          <p:nvPr/>
        </p:nvPicPr>
        <p:blipFill>
          <a:blip r:embed="rId2"/>
          <a:srcRect b="15569"/>
          <a:stretch>
            <a:fillRect/>
          </a:stretch>
        </p:blipFill>
        <p:spPr>
          <a:xfrm>
            <a:off x="6586977" y="759599"/>
            <a:ext cx="4908848" cy="5330650"/>
          </a:xfrm>
          <a:prstGeom prst="rect">
            <a:avLst/>
          </a:prstGeom>
        </p:spPr>
      </p:pic>
      <p:sp>
        <p:nvSpPr>
          <p:cNvPr id="16" name="Rectangle 15">
            <a:extLst>
              <a:ext uri="{FF2B5EF4-FFF2-40B4-BE49-F238E27FC236}">
                <a16:creationId xmlns:a16="http://schemas.microsoft.com/office/drawing/2014/main" id="{DBF12D6D-FE37-445A-BF16-6DA1A659A4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569747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07CBBDD0-4420-4A50-96AB-392F9B97CF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65BA403-54B9-4A0B-BC79-028C495C03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39057" y="761999"/>
            <a:ext cx="7552943"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4" name="Title 3">
            <a:extLst>
              <a:ext uri="{FF2B5EF4-FFF2-40B4-BE49-F238E27FC236}">
                <a16:creationId xmlns:a16="http://schemas.microsoft.com/office/drawing/2014/main" id="{47215688-F79D-1C6F-3CDD-A5265C71D09C}"/>
              </a:ext>
            </a:extLst>
          </p:cNvPr>
          <p:cNvSpPr>
            <a:spLocks noGrp="1"/>
          </p:cNvSpPr>
          <p:nvPr>
            <p:ph type="ctrTitle"/>
          </p:nvPr>
        </p:nvSpPr>
        <p:spPr>
          <a:xfrm>
            <a:off x="4639057" y="952586"/>
            <a:ext cx="7552942" cy="4943684"/>
          </a:xfrm>
        </p:spPr>
        <p:txBody>
          <a:bodyPr>
            <a:normAutofit/>
          </a:bodyPr>
          <a:lstStyle/>
          <a:p>
            <a:r>
              <a:rPr lang="en-US" sz="2800" dirty="0">
                <a:solidFill>
                  <a:schemeClr val="tx1"/>
                </a:solidFill>
              </a:rPr>
              <a:t>V4 	We constantly tell everyone about your growing faith and love because you are persevering through the persecution and trails you are facing!</a:t>
            </a:r>
            <a:br>
              <a:rPr lang="en-US" sz="2800" dirty="0">
                <a:solidFill>
                  <a:schemeClr val="tx1"/>
                </a:solidFill>
              </a:rPr>
            </a:br>
            <a:br>
              <a:rPr lang="en-US" sz="2800" dirty="0">
                <a:solidFill>
                  <a:schemeClr val="tx1"/>
                </a:solidFill>
              </a:rPr>
            </a:br>
            <a:r>
              <a:rPr lang="en-US" sz="2800" dirty="0">
                <a:solidFill>
                  <a:schemeClr val="tx1"/>
                </a:solidFill>
              </a:rPr>
              <a:t>V5	God’s judgement is just...</a:t>
            </a:r>
            <a:r>
              <a:rPr lang="en-US" sz="2800" u="sng" dirty="0">
                <a:solidFill>
                  <a:schemeClr val="tx1"/>
                </a:solidFill>
              </a:rPr>
              <a:t>God is just</a:t>
            </a:r>
            <a:r>
              <a:rPr lang="en-US" sz="2800" dirty="0">
                <a:solidFill>
                  <a:schemeClr val="tx1"/>
                </a:solidFill>
              </a:rPr>
              <a:t>! And He </a:t>
            </a:r>
            <a:r>
              <a:rPr lang="en-US" sz="2800" u="sng" dirty="0">
                <a:solidFill>
                  <a:schemeClr val="tx1"/>
                </a:solidFill>
              </a:rPr>
              <a:t>counts you worthy</a:t>
            </a:r>
            <a:r>
              <a:rPr lang="en-US" sz="2800" dirty="0">
                <a:solidFill>
                  <a:schemeClr val="tx1"/>
                </a:solidFill>
              </a:rPr>
              <a:t> of the Kingdom of God </a:t>
            </a:r>
            <a:r>
              <a:rPr lang="en-US" sz="2800" u="sng" dirty="0">
                <a:solidFill>
                  <a:schemeClr val="tx1"/>
                </a:solidFill>
              </a:rPr>
              <a:t>because you have endured</a:t>
            </a:r>
            <a:br>
              <a:rPr lang="en-US" sz="2800" u="sng" dirty="0">
                <a:solidFill>
                  <a:schemeClr val="tx1"/>
                </a:solidFill>
              </a:rPr>
            </a:br>
            <a:br>
              <a:rPr lang="en-US" sz="2800" u="sng" dirty="0">
                <a:solidFill>
                  <a:schemeClr val="tx1"/>
                </a:solidFill>
              </a:rPr>
            </a:br>
            <a:r>
              <a:rPr lang="en-US" sz="2800" dirty="0">
                <a:solidFill>
                  <a:schemeClr val="tx1"/>
                </a:solidFill>
              </a:rPr>
              <a:t>v6	He will “pay back” trouble to those who trouble you... This is not ‘owe owe you’ attitude... God is not a vengeful God ... But this is a ‘reap what you sow’ law of nature God has set in place since creation.</a:t>
            </a:r>
            <a:endParaRPr lang="en-US" sz="2800" u="sng" dirty="0">
              <a:solidFill>
                <a:schemeClr val="tx1"/>
              </a:solidFill>
            </a:endParaRPr>
          </a:p>
        </p:txBody>
      </p:sp>
      <p:sp>
        <p:nvSpPr>
          <p:cNvPr id="24" name="Rectangle 23">
            <a:extLst>
              <a:ext uri="{FF2B5EF4-FFF2-40B4-BE49-F238E27FC236}">
                <a16:creationId xmlns:a16="http://schemas.microsoft.com/office/drawing/2014/main" id="{DC8C6883-513A-4FE8-8B55-7AA2A13A9B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2"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7" name="Picture 6">
            <a:extLst>
              <a:ext uri="{FF2B5EF4-FFF2-40B4-BE49-F238E27FC236}">
                <a16:creationId xmlns:a16="http://schemas.microsoft.com/office/drawing/2014/main" id="{5062B0E0-9D1E-78EB-E4C5-E903E657B446}"/>
              </a:ext>
            </a:extLst>
          </p:cNvPr>
          <p:cNvPicPr>
            <a:picLocks noChangeAspect="1"/>
          </p:cNvPicPr>
          <p:nvPr/>
        </p:nvPicPr>
        <p:blipFill>
          <a:blip r:embed="rId2"/>
          <a:stretch>
            <a:fillRect/>
          </a:stretch>
        </p:blipFill>
        <p:spPr>
          <a:xfrm>
            <a:off x="696177" y="755903"/>
            <a:ext cx="3458249" cy="5334001"/>
          </a:xfrm>
          <a:prstGeom prst="rect">
            <a:avLst/>
          </a:prstGeom>
        </p:spPr>
      </p:pic>
    </p:spTree>
    <p:extLst>
      <p:ext uri="{BB962C8B-B14F-4D97-AF65-F5344CB8AC3E}">
        <p14:creationId xmlns:p14="http://schemas.microsoft.com/office/powerpoint/2010/main" val="1577293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A3FE05F-96F5-129B-DC60-5F6529F2E0E6}"/>
              </a:ext>
            </a:extLst>
          </p:cNvPr>
          <p:cNvSpPr>
            <a:spLocks noGrp="1"/>
          </p:cNvSpPr>
          <p:nvPr>
            <p:ph type="ctrTitle"/>
          </p:nvPr>
        </p:nvSpPr>
        <p:spPr>
          <a:xfrm>
            <a:off x="154545" y="888642"/>
            <a:ext cx="8886423" cy="5100034"/>
          </a:xfrm>
        </p:spPr>
        <p:txBody>
          <a:bodyPr anchor="t">
            <a:normAutofit fontScale="90000"/>
          </a:bodyPr>
          <a:lstStyle/>
          <a:p>
            <a:r>
              <a:rPr lang="en-US" sz="2800" dirty="0">
                <a:solidFill>
                  <a:schemeClr val="tx1"/>
                </a:solidFill>
              </a:rPr>
              <a:t>Eschatology introduced: End-times teaching</a:t>
            </a:r>
            <a:br>
              <a:rPr lang="en-US" sz="2800" dirty="0">
                <a:solidFill>
                  <a:schemeClr val="tx1"/>
                </a:solidFill>
              </a:rPr>
            </a:br>
            <a:br>
              <a:rPr lang="en-US" sz="2800" dirty="0">
                <a:solidFill>
                  <a:schemeClr val="tx1"/>
                </a:solidFill>
              </a:rPr>
            </a:br>
            <a:r>
              <a:rPr lang="en-US" sz="2800" dirty="0">
                <a:solidFill>
                  <a:schemeClr val="tx1"/>
                </a:solidFill>
              </a:rPr>
              <a:t>v7 – 10	“</a:t>
            </a:r>
            <a:r>
              <a:rPr lang="en-US" sz="2800" i="1" dirty="0">
                <a:solidFill>
                  <a:schemeClr val="tx1"/>
                </a:solidFill>
              </a:rPr>
              <a:t>He will </a:t>
            </a:r>
            <a:r>
              <a:rPr lang="en-US" sz="3200" dirty="0">
                <a:solidFill>
                  <a:schemeClr val="tx1"/>
                </a:solidFill>
              </a:rPr>
              <a:t>give relief to you who are troubled, and to us as well. This will happen when the Lord Jesus is revealed from heaven in blazing fire with His powerful angels. </a:t>
            </a:r>
            <a:r>
              <a:rPr lang="en-US" sz="3200" b="1" baseline="30000" dirty="0">
                <a:solidFill>
                  <a:schemeClr val="tx1"/>
                </a:solidFill>
              </a:rPr>
              <a:t>8 </a:t>
            </a:r>
            <a:r>
              <a:rPr lang="en-US" sz="3200" dirty="0">
                <a:solidFill>
                  <a:schemeClr val="tx1"/>
                </a:solidFill>
              </a:rPr>
              <a:t>He will punish those who do not know God and do not obey the gospel of our Lord Jesus.</a:t>
            </a:r>
            <a:r>
              <a:rPr lang="en-US" sz="3200" b="1" baseline="30000" dirty="0">
                <a:solidFill>
                  <a:schemeClr val="tx1"/>
                </a:solidFill>
              </a:rPr>
              <a:t>9 </a:t>
            </a:r>
            <a:r>
              <a:rPr lang="en-US" sz="3200" dirty="0">
                <a:solidFill>
                  <a:schemeClr val="tx1"/>
                </a:solidFill>
              </a:rPr>
              <a:t>They will be punished with everlasting destruction and shut out from the presence of the Lord and from the glory of His might </a:t>
            </a:r>
            <a:r>
              <a:rPr lang="en-US" sz="3200" b="1" baseline="30000" dirty="0">
                <a:solidFill>
                  <a:schemeClr val="tx1"/>
                </a:solidFill>
              </a:rPr>
              <a:t>10 </a:t>
            </a:r>
            <a:r>
              <a:rPr lang="en-US" sz="3200" dirty="0">
                <a:solidFill>
                  <a:schemeClr val="tx1"/>
                </a:solidFill>
              </a:rPr>
              <a:t>on the day He comes to be glorified in His holy people and to be marveled at among all those who have believed. This includes you, because you believed our testimony to you.”</a:t>
            </a:r>
          </a:p>
        </p:txBody>
      </p:sp>
      <p:sp>
        <p:nvSpPr>
          <p:cNvPr id="6" name="TextBox 5">
            <a:extLst>
              <a:ext uri="{FF2B5EF4-FFF2-40B4-BE49-F238E27FC236}">
                <a16:creationId xmlns:a16="http://schemas.microsoft.com/office/drawing/2014/main" id="{63185FC2-16FB-C9A8-1720-E20E852355C0}"/>
              </a:ext>
            </a:extLst>
          </p:cNvPr>
          <p:cNvSpPr txBox="1"/>
          <p:nvPr/>
        </p:nvSpPr>
        <p:spPr>
          <a:xfrm>
            <a:off x="9362940" y="725697"/>
            <a:ext cx="2829059" cy="5293757"/>
          </a:xfrm>
          <a:prstGeom prst="rect">
            <a:avLst/>
          </a:prstGeom>
          <a:noFill/>
        </p:spPr>
        <p:txBody>
          <a:bodyPr wrap="square" rtlCol="0">
            <a:spAutoFit/>
          </a:bodyPr>
          <a:lstStyle/>
          <a:p>
            <a:r>
              <a:rPr lang="en-US" sz="2600" dirty="0"/>
              <a:t>V 7 The Lord will be revealed</a:t>
            </a:r>
          </a:p>
          <a:p>
            <a:endParaRPr lang="en-US" sz="2600" dirty="0"/>
          </a:p>
          <a:p>
            <a:r>
              <a:rPr lang="en-US" sz="2600" dirty="0"/>
              <a:t>V8 He brings justice </a:t>
            </a:r>
          </a:p>
          <a:p>
            <a:endParaRPr lang="en-US" sz="2600" dirty="0"/>
          </a:p>
          <a:p>
            <a:r>
              <a:rPr lang="en-US" sz="2600" dirty="0"/>
              <a:t>V9 Punishment that shuts out His presence</a:t>
            </a:r>
          </a:p>
          <a:p>
            <a:endParaRPr lang="en-US" sz="2600" dirty="0"/>
          </a:p>
          <a:p>
            <a:r>
              <a:rPr lang="en-US" sz="2600" dirty="0"/>
              <a:t>V10 But we will marvel at His presence</a:t>
            </a:r>
          </a:p>
        </p:txBody>
      </p:sp>
      <p:sp>
        <p:nvSpPr>
          <p:cNvPr id="7" name="TextBox 6">
            <a:extLst>
              <a:ext uri="{FF2B5EF4-FFF2-40B4-BE49-F238E27FC236}">
                <a16:creationId xmlns:a16="http://schemas.microsoft.com/office/drawing/2014/main" id="{5FE672F7-A8F7-51FE-C204-84B6EFCD178C}"/>
              </a:ext>
            </a:extLst>
          </p:cNvPr>
          <p:cNvSpPr txBox="1"/>
          <p:nvPr/>
        </p:nvSpPr>
        <p:spPr>
          <a:xfrm>
            <a:off x="360607" y="140922"/>
            <a:ext cx="11423561" cy="584775"/>
          </a:xfrm>
          <a:prstGeom prst="rect">
            <a:avLst/>
          </a:prstGeom>
          <a:noFill/>
        </p:spPr>
        <p:txBody>
          <a:bodyPr wrap="square" rtlCol="0">
            <a:spAutoFit/>
          </a:bodyPr>
          <a:lstStyle/>
          <a:p>
            <a:pPr algn="ctr"/>
            <a:r>
              <a:rPr lang="en-US" sz="3200" dirty="0"/>
              <a:t>(Revelation 19)</a:t>
            </a:r>
          </a:p>
        </p:txBody>
      </p:sp>
    </p:spTree>
    <p:extLst>
      <p:ext uri="{BB962C8B-B14F-4D97-AF65-F5344CB8AC3E}">
        <p14:creationId xmlns:p14="http://schemas.microsoft.com/office/powerpoint/2010/main" val="844904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9139C5B-CEFC-8FE1-37FA-3E94BDE20D11}"/>
              </a:ext>
            </a:extLst>
          </p:cNvPr>
          <p:cNvSpPr>
            <a:spLocks noGrp="1"/>
          </p:cNvSpPr>
          <p:nvPr>
            <p:ph type="ctrTitle"/>
          </p:nvPr>
        </p:nvSpPr>
        <p:spPr>
          <a:xfrm>
            <a:off x="258478" y="937838"/>
            <a:ext cx="8743853" cy="4896291"/>
          </a:xfrm>
        </p:spPr>
        <p:txBody>
          <a:bodyPr anchor="t">
            <a:normAutofit fontScale="90000"/>
          </a:bodyPr>
          <a:lstStyle/>
          <a:p>
            <a:r>
              <a:rPr lang="en-US" sz="3100" dirty="0">
                <a:solidFill>
                  <a:schemeClr val="tx1"/>
                </a:solidFill>
              </a:rPr>
              <a:t>V11 Keeping this in mind, we constantly pray for you that He will make you worthy of His calling</a:t>
            </a:r>
            <a:br>
              <a:rPr lang="en-US" sz="3100" dirty="0">
                <a:solidFill>
                  <a:schemeClr val="tx1"/>
                </a:solidFill>
              </a:rPr>
            </a:br>
            <a:br>
              <a:rPr lang="en-US" sz="3100" dirty="0">
                <a:solidFill>
                  <a:schemeClr val="tx1"/>
                </a:solidFill>
              </a:rPr>
            </a:br>
            <a:r>
              <a:rPr lang="en-US" sz="3100" dirty="0">
                <a:solidFill>
                  <a:schemeClr val="tx1"/>
                </a:solidFill>
              </a:rPr>
              <a:t>	Called to be His children and heirs of His Kingdom</a:t>
            </a:r>
            <a:br>
              <a:rPr lang="en-US" sz="3100" dirty="0">
                <a:solidFill>
                  <a:schemeClr val="tx1"/>
                </a:solidFill>
              </a:rPr>
            </a:br>
            <a:br>
              <a:rPr lang="en-US" sz="3100" dirty="0">
                <a:solidFill>
                  <a:schemeClr val="tx1"/>
                </a:solidFill>
              </a:rPr>
            </a:br>
            <a:r>
              <a:rPr lang="en-US" sz="3100" dirty="0">
                <a:solidFill>
                  <a:schemeClr val="tx1"/>
                </a:solidFill>
              </a:rPr>
              <a:t>	And by His power, He will bring to fullness your every 	desire for goodness and your every deed prompted by 	faith</a:t>
            </a:r>
            <a:br>
              <a:rPr lang="en-US" sz="3100" dirty="0">
                <a:solidFill>
                  <a:schemeClr val="tx1"/>
                </a:solidFill>
              </a:rPr>
            </a:br>
            <a:br>
              <a:rPr lang="en-US" sz="3100" dirty="0">
                <a:solidFill>
                  <a:schemeClr val="tx1"/>
                </a:solidFill>
              </a:rPr>
            </a:br>
            <a:r>
              <a:rPr lang="en-US" sz="3100" dirty="0">
                <a:solidFill>
                  <a:schemeClr val="tx1"/>
                </a:solidFill>
              </a:rPr>
              <a:t>v12  We pray the name of our Lord Jesus may be glorified in you 	and you be  glorified in Him...We glorify Him through our 	obedience ... Accepting Jesus as your Savior and Lord...</a:t>
            </a:r>
            <a:br>
              <a:rPr lang="en-US" sz="2800" dirty="0">
                <a:solidFill>
                  <a:schemeClr val="tx1"/>
                </a:solidFill>
              </a:rPr>
            </a:br>
            <a:br>
              <a:rPr lang="en-US" sz="2800" dirty="0">
                <a:solidFill>
                  <a:schemeClr val="tx1"/>
                </a:solidFill>
              </a:rPr>
            </a:br>
            <a:r>
              <a:rPr lang="en-US" sz="2800" dirty="0">
                <a:solidFill>
                  <a:schemeClr val="tx1"/>
                </a:solidFill>
              </a:rPr>
              <a:t>	</a:t>
            </a:r>
            <a:br>
              <a:rPr lang="en-US" sz="2800" dirty="0">
                <a:solidFill>
                  <a:schemeClr val="tx1"/>
                </a:solidFill>
              </a:rPr>
            </a:br>
            <a:br>
              <a:rPr lang="en-US" sz="2800" dirty="0">
                <a:solidFill>
                  <a:schemeClr val="tx1"/>
                </a:solidFill>
              </a:rPr>
            </a:br>
            <a:r>
              <a:rPr lang="en-US" sz="2800" dirty="0">
                <a:solidFill>
                  <a:schemeClr val="tx1"/>
                </a:solidFill>
              </a:rPr>
              <a:t>	</a:t>
            </a:r>
          </a:p>
        </p:txBody>
      </p:sp>
    </p:spTree>
    <p:extLst>
      <p:ext uri="{BB962C8B-B14F-4D97-AF65-F5344CB8AC3E}">
        <p14:creationId xmlns:p14="http://schemas.microsoft.com/office/powerpoint/2010/main" val="19575149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F645BF8-7885-4398-80BC-4C0DF24F5C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0" name="Rectangle 19">
            <a:extLst>
              <a:ext uri="{FF2B5EF4-FFF2-40B4-BE49-F238E27FC236}">
                <a16:creationId xmlns:a16="http://schemas.microsoft.com/office/drawing/2014/main" id="{3212FB65-CD2B-4005-B910-132DCE19FC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A5CF2FC8-D184-4B10-83A5-61FC2148B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53848"/>
            <a:ext cx="5608255"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5" name="Content Placeholder 4">
            <a:extLst>
              <a:ext uri="{FF2B5EF4-FFF2-40B4-BE49-F238E27FC236}">
                <a16:creationId xmlns:a16="http://schemas.microsoft.com/office/drawing/2014/main" id="{94C812B6-EAC3-81FC-78E1-26BC3F3307F9}"/>
              </a:ext>
            </a:extLst>
          </p:cNvPr>
          <p:cNvSpPr>
            <a:spLocks noGrp="1"/>
          </p:cNvSpPr>
          <p:nvPr>
            <p:ph idx="1"/>
          </p:nvPr>
        </p:nvSpPr>
        <p:spPr>
          <a:xfrm>
            <a:off x="0" y="768096"/>
            <a:ext cx="5608255" cy="5316704"/>
          </a:xfrm>
        </p:spPr>
        <p:txBody>
          <a:bodyPr vert="horz" lIns="91440" tIns="45720" rIns="91440" bIns="45720" rtlCol="0" anchor="t">
            <a:noAutofit/>
          </a:bodyPr>
          <a:lstStyle/>
          <a:p>
            <a:pPr marL="0" indent="0">
              <a:buNone/>
            </a:pPr>
            <a:r>
              <a:rPr lang="en-US" sz="2400" dirty="0">
                <a:solidFill>
                  <a:schemeClr val="tx1"/>
                </a:solidFill>
              </a:rPr>
              <a:t>Water Baptism is an act of obedience to Jesus’ example: Romans 6: 1 – 7</a:t>
            </a:r>
          </a:p>
          <a:p>
            <a:pPr marL="0"/>
            <a:r>
              <a:rPr lang="en-US" sz="2400" dirty="0">
                <a:solidFill>
                  <a:schemeClr val="tx1"/>
                </a:solidFill>
              </a:rPr>
              <a:t>“Shall we go on sinning...? No! We are those who have died to sin; how can we live in it anymore? ...all of us who were baptized into Christ Jesus were baptized into His death. </a:t>
            </a:r>
            <a:r>
              <a:rPr lang="en-US" sz="2400" u="sng" dirty="0">
                <a:solidFill>
                  <a:schemeClr val="tx1"/>
                </a:solidFill>
              </a:rPr>
              <a:t>We were buried with Him through baptism into death in order that, just as Christ was raised from the dead through the glory of the Father, we too may live a new life</a:t>
            </a:r>
            <a:r>
              <a:rPr lang="en-US" sz="2400" dirty="0">
                <a:solidFill>
                  <a:schemeClr val="tx1"/>
                </a:solidFill>
              </a:rPr>
              <a:t>...For we know that our old self was crucified with Him so that the body ruled by sin might be done away ... Anyone who has died to sin has been set free from sin...”</a:t>
            </a:r>
          </a:p>
        </p:txBody>
      </p:sp>
      <p:pic>
        <p:nvPicPr>
          <p:cNvPr id="13" name="Picture 12">
            <a:extLst>
              <a:ext uri="{FF2B5EF4-FFF2-40B4-BE49-F238E27FC236}">
                <a16:creationId xmlns:a16="http://schemas.microsoft.com/office/drawing/2014/main" id="{14A8B1CB-C3AE-B6F5-ECB0-C48D0D61E3DE}"/>
              </a:ext>
            </a:extLst>
          </p:cNvPr>
          <p:cNvPicPr>
            <a:picLocks noChangeAspect="1"/>
          </p:cNvPicPr>
          <p:nvPr/>
        </p:nvPicPr>
        <p:blipFill>
          <a:blip r:embed="rId3"/>
          <a:stretch>
            <a:fillRect/>
          </a:stretch>
        </p:blipFill>
        <p:spPr>
          <a:xfrm>
            <a:off x="6092890" y="800003"/>
            <a:ext cx="5238340" cy="5238340"/>
          </a:xfrm>
          <a:prstGeom prst="rect">
            <a:avLst/>
          </a:prstGeom>
        </p:spPr>
      </p:pic>
    </p:spTree>
    <p:extLst>
      <p:ext uri="{BB962C8B-B14F-4D97-AF65-F5344CB8AC3E}">
        <p14:creationId xmlns:p14="http://schemas.microsoft.com/office/powerpoint/2010/main" val="4336035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E47AC8-0E1F-A61A-A6C5-09EB0FA8FD06}"/>
              </a:ext>
            </a:extLst>
          </p:cNvPr>
          <p:cNvSpPr>
            <a:spLocks noGrp="1"/>
          </p:cNvSpPr>
          <p:nvPr>
            <p:ph type="title"/>
          </p:nvPr>
        </p:nvSpPr>
        <p:spPr>
          <a:xfrm>
            <a:off x="294669" y="1658155"/>
            <a:ext cx="2834640" cy="2377440"/>
          </a:xfrm>
        </p:spPr>
        <p:txBody>
          <a:bodyPr/>
          <a:lstStyle/>
          <a:p>
            <a:r>
              <a:rPr lang="en-US" dirty="0">
                <a:solidFill>
                  <a:schemeClr val="tx1"/>
                </a:solidFill>
              </a:rPr>
              <a:t>Today, we are having a water baptism service!</a:t>
            </a:r>
          </a:p>
        </p:txBody>
      </p:sp>
      <p:pic>
        <p:nvPicPr>
          <p:cNvPr id="8" name="Picture Placeholder 7">
            <a:extLst>
              <a:ext uri="{FF2B5EF4-FFF2-40B4-BE49-F238E27FC236}">
                <a16:creationId xmlns:a16="http://schemas.microsoft.com/office/drawing/2014/main" id="{66C94901-D4BE-10F1-B92A-333BDDFBB82C}"/>
              </a:ext>
            </a:extLst>
          </p:cNvPr>
          <p:cNvPicPr>
            <a:picLocks noGrp="1" noChangeAspect="1"/>
          </p:cNvPicPr>
          <p:nvPr>
            <p:ph type="pic" idx="1"/>
          </p:nvPr>
        </p:nvPicPr>
        <p:blipFill>
          <a:blip r:embed="rId2"/>
          <a:srcRect l="4330" r="4330"/>
          <a:stretch>
            <a:fillRect/>
          </a:stretch>
        </p:blipFill>
        <p:spPr/>
      </p:pic>
    </p:spTree>
    <p:extLst>
      <p:ext uri="{BB962C8B-B14F-4D97-AF65-F5344CB8AC3E}">
        <p14:creationId xmlns:p14="http://schemas.microsoft.com/office/powerpoint/2010/main" val="1547035903"/>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Frame</Template>
  <TotalTime>150</TotalTime>
  <Words>724</Words>
  <Application>Microsoft Macintosh PowerPoint</Application>
  <PresentationFormat>Widescreen</PresentationFormat>
  <Paragraphs>19</Paragraphs>
  <Slides>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Aptos</vt:lpstr>
      <vt:lpstr>Arial</vt:lpstr>
      <vt:lpstr>Corbel</vt:lpstr>
      <vt:lpstr>Wingdings 2</vt:lpstr>
      <vt:lpstr>Frame</vt:lpstr>
      <vt:lpstr>Called to be His Children and Heirs of His kingdom...walk worthy!</vt:lpstr>
      <vt:lpstr>*Written between 51 – 53 ad shortly after Silas and Timothy returned from delivering Paul’s 1st letter to the Thess. Church, Paul – still in Corinth  *Purpose to: 1) encourage persecuted believers 2) correct wrong teaching about Jesus’ return (2nd Coming) 3) exhort believers to be steadfast and to work  *Theme: Eschatology – end times  </vt:lpstr>
      <vt:lpstr>Chapter 1 vv1-2: Paul identifies himself as the writer and Silas and Timothy is with him. Writing to the Church at Thessalonica, he states,  from God the Father:      “Grace” = God’s unearned &amp; undeserved favor/love/care      “Peace” = Total well-being &amp; security in God (like a baby in the arms of a loving parent/grandparent) v3: Your faith continues to grow more and more = love for each other is growing more and  more...correlated – your faith increases that causes your love for each other to grow</vt:lpstr>
      <vt:lpstr>V4  We constantly tell everyone about your growing faith and love because you are persevering through the persecution and trails you are facing!  V5 God’s judgement is just...God is just! And He counts you worthy of the Kingdom of God because you have endured  v6 He will “pay back” trouble to those who trouble you... This is not ‘owe owe you’ attitude... God is not a vengeful God ... But this is a ‘reap what you sow’ law of nature God has set in place since creation.</vt:lpstr>
      <vt:lpstr>Eschatology introduced: End-times teaching  v7 – 10 “He will give relief to you who are troubled, and to us as well. This will happen when the Lord Jesus is revealed from heaven in blazing fire with His powerful angels. 8 He will punish those who do not know God and do not obey the gospel of our Lord Jesus.9 They will be punished with everlasting destruction and shut out from the presence of the Lord and from the glory of His might 10 on the day He comes to be glorified in His holy people and to be marveled at among all those who have believed. This includes you, because you believed our testimony to you.”</vt:lpstr>
      <vt:lpstr>V11 Keeping this in mind, we constantly pray for you that He will make you worthy of His calling   Called to be His children and heirs of His Kingdom   And by His power, He will bring to fullness your every  desire for goodness and your every deed prompted by  faith  v12  We pray the name of our Lord Jesus may be glorified in you  and you be  glorified in Him...We glorify Him through our  obedience ... Accepting Jesus as your Savior and Lord...      </vt:lpstr>
      <vt:lpstr>PowerPoint Presentation</vt:lpstr>
      <vt:lpstr>Today, we are having a water baptism service!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5</cp:revision>
  <dcterms:created xsi:type="dcterms:W3CDTF">2026-04-18T19:20:41Z</dcterms:created>
  <dcterms:modified xsi:type="dcterms:W3CDTF">2026-04-18T21:51:27Z</dcterms:modified>
</cp:coreProperties>
</file>