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1"/>
  </p:sldMasterIdLst>
  <p:sldIdLst>
    <p:sldId id="256" r:id="rId2"/>
    <p:sldId id="258" r:id="rId3"/>
    <p:sldId id="257"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146"/>
    <p:restoredTop sz="91488"/>
  </p:normalViewPr>
  <p:slideViewPr>
    <p:cSldViewPr snapToGrid="0">
      <p:cViewPr>
        <p:scale>
          <a:sx n="89" d="100"/>
          <a:sy n="89" d="100"/>
        </p:scale>
        <p:origin x="64"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28FA71-3A18-48C0-980F-4B68F7F63042}" type="datetime1">
              <a:rPr lang="en-US" smtClean="0"/>
              <a:t>7/3/26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62607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04EDB3-C0E8-45F8-9E1D-1B6C8D1880C0}" type="datetime1">
              <a:rPr lang="en-US" smtClean="0"/>
              <a:t>7/3/26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75468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F0EC4B-54ED-4041-B552-9BA760FA3DBA}" type="datetime1">
              <a:rPr lang="en-US" smtClean="0"/>
              <a:t>7/3/26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31219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C1210E-201E-4473-82AC-2466F5386C38}" type="datetime1">
              <a:rPr lang="en-US" smtClean="0"/>
              <a:t>7/3/26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33864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1EA198-6CAB-4B8F-B93F-1F9C8C4B6CE7}" type="datetime1">
              <a:rPr lang="en-US" smtClean="0"/>
              <a:t>7/3/26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48837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06041F-4525-44D5-AA4F-332294BF1F56}" type="datetime1">
              <a:rPr lang="en-US" smtClean="0"/>
              <a:t>7/3/26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3125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557091-BBDF-4EB9-BA6B-2BB67AC4FC0F}" type="datetime1">
              <a:rPr lang="en-US" smtClean="0"/>
              <a:t>7/3/26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08310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6B226B-77A6-410C-9796-083F278E0125}" type="datetime1">
              <a:rPr lang="en-US" smtClean="0"/>
              <a:t>7/3/26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24124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A578B-D289-4C40-8593-3D356C49DA58}" type="datetime1">
              <a:rPr lang="en-US" smtClean="0"/>
              <a:t>7/3/26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42395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3DFAE3-14DB-48A7-A80F-80DDB072CE3D}" type="datetime1">
              <a:rPr lang="en-US" smtClean="0"/>
              <a:t>7/3/26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17148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C5EAEF-6478-4102-8F5D-A5FE9FC97ACB}" type="datetime1">
              <a:rPr lang="en-US" smtClean="0"/>
              <a:t>7/3/26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73528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67F45AC6-C491-4585-A584-9CE2AF7D5500}" type="datetime1">
              <a:rPr lang="en-US" smtClean="0"/>
              <a:t>7/3/26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629977613"/>
      </p:ext>
    </p:extLst>
  </p:cSld>
  <p:clrMap bg1="dk1" tx1="lt1" bg2="dk2" tx2="lt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B87C6A-9BE0-4595-82FC-0A3D7D681521}"/>
              </a:ext>
            </a:extLst>
          </p:cNvPr>
          <p:cNvPicPr>
            <a:picLocks noChangeAspect="1"/>
          </p:cNvPicPr>
          <p:nvPr/>
        </p:nvPicPr>
        <p:blipFill>
          <a:blip r:embed="rId2">
            <a:alphaModFix amt="60000"/>
          </a:blip>
          <a:srcRect t="13314" b="30436"/>
          <a:stretch>
            <a:fillRect/>
          </a:stretch>
        </p:blipFill>
        <p:spPr>
          <a:xfrm>
            <a:off x="1" y="1"/>
            <a:ext cx="12192000" cy="6857999"/>
          </a:xfrm>
          <a:prstGeom prst="rect">
            <a:avLst/>
          </a:prstGeom>
        </p:spPr>
      </p:pic>
      <p:sp>
        <p:nvSpPr>
          <p:cNvPr id="2" name="Title 1">
            <a:extLst>
              <a:ext uri="{FF2B5EF4-FFF2-40B4-BE49-F238E27FC236}">
                <a16:creationId xmlns:a16="http://schemas.microsoft.com/office/drawing/2014/main" id="{3442B7CF-7BC9-CED7-3A12-0BEC5962B581}"/>
              </a:ext>
            </a:extLst>
          </p:cNvPr>
          <p:cNvSpPr>
            <a:spLocks noGrp="1"/>
          </p:cNvSpPr>
          <p:nvPr>
            <p:ph type="ctrTitle"/>
          </p:nvPr>
        </p:nvSpPr>
        <p:spPr>
          <a:xfrm>
            <a:off x="2301923" y="1482602"/>
            <a:ext cx="7588155" cy="2236264"/>
          </a:xfrm>
        </p:spPr>
        <p:txBody>
          <a:bodyPr>
            <a:normAutofit/>
          </a:bodyPr>
          <a:lstStyle/>
          <a:p>
            <a:r>
              <a:rPr lang="en-US" sz="4400" dirty="0">
                <a:solidFill>
                  <a:srgbClr val="FFFFFF"/>
                </a:solidFill>
              </a:rPr>
              <a:t>Feast of the Unleavened Bread</a:t>
            </a:r>
            <a:br>
              <a:rPr lang="en-US" sz="4400" dirty="0">
                <a:solidFill>
                  <a:srgbClr val="FFFFFF"/>
                </a:solidFill>
              </a:rPr>
            </a:br>
            <a:endParaRPr lang="en-US" sz="4400" dirty="0">
              <a:solidFill>
                <a:srgbClr val="FFFFFF"/>
              </a:solidFill>
            </a:endParaRPr>
          </a:p>
        </p:txBody>
      </p:sp>
      <p:sp>
        <p:nvSpPr>
          <p:cNvPr id="3" name="Subtitle 2">
            <a:extLst>
              <a:ext uri="{FF2B5EF4-FFF2-40B4-BE49-F238E27FC236}">
                <a16:creationId xmlns:a16="http://schemas.microsoft.com/office/drawing/2014/main" id="{77F5CA66-0709-34E2-534C-CD2A6DCBD7EE}"/>
              </a:ext>
            </a:extLst>
          </p:cNvPr>
          <p:cNvSpPr>
            <a:spLocks noGrp="1"/>
          </p:cNvSpPr>
          <p:nvPr>
            <p:ph type="subTitle" idx="1"/>
          </p:nvPr>
        </p:nvSpPr>
        <p:spPr>
          <a:xfrm>
            <a:off x="2301923" y="3793937"/>
            <a:ext cx="7588155" cy="1414091"/>
          </a:xfrm>
        </p:spPr>
        <p:txBody>
          <a:bodyPr>
            <a:normAutofit lnSpcReduction="10000"/>
          </a:bodyPr>
          <a:lstStyle/>
          <a:p>
            <a:r>
              <a:rPr lang="en-US" sz="2800" dirty="0">
                <a:solidFill>
                  <a:srgbClr val="FFFFFF"/>
                </a:solidFill>
              </a:rPr>
              <a:t>Leviticus 23: 6 - 8</a:t>
            </a:r>
          </a:p>
          <a:p>
            <a:r>
              <a:rPr lang="en-US" sz="2800" dirty="0">
                <a:solidFill>
                  <a:srgbClr val="FFFFFF"/>
                </a:solidFill>
              </a:rPr>
              <a:t>And</a:t>
            </a:r>
          </a:p>
          <a:p>
            <a:r>
              <a:rPr lang="en-US" sz="2800" dirty="0">
                <a:solidFill>
                  <a:srgbClr val="FFFFFF"/>
                </a:solidFill>
              </a:rPr>
              <a:t>John 6: 32 - 40</a:t>
            </a:r>
          </a:p>
        </p:txBody>
      </p:sp>
    </p:spTree>
    <p:extLst>
      <p:ext uri="{BB962C8B-B14F-4D97-AF65-F5344CB8AC3E}">
        <p14:creationId xmlns:p14="http://schemas.microsoft.com/office/powerpoint/2010/main" val="181663716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42E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49511B95-414B-F7EA-711F-59A1EE520637}"/>
              </a:ext>
            </a:extLst>
          </p:cNvPr>
          <p:cNvPicPr>
            <a:picLocks noGrp="1" noChangeAspect="1"/>
          </p:cNvPicPr>
          <p:nvPr>
            <p:ph idx="1"/>
          </p:nvPr>
        </p:nvPicPr>
        <p:blipFill>
          <a:blip r:embed="rId2"/>
          <a:stretch>
            <a:fillRect/>
          </a:stretch>
        </p:blipFill>
        <p:spPr>
          <a:xfrm>
            <a:off x="6740626" y="480060"/>
            <a:ext cx="4974362" cy="5897880"/>
          </a:xfrm>
          <a:prstGeom prst="rect">
            <a:avLst/>
          </a:prstGeom>
        </p:spPr>
      </p:pic>
      <p:sp>
        <p:nvSpPr>
          <p:cNvPr id="5" name="TextBox 4">
            <a:extLst>
              <a:ext uri="{FF2B5EF4-FFF2-40B4-BE49-F238E27FC236}">
                <a16:creationId xmlns:a16="http://schemas.microsoft.com/office/drawing/2014/main" id="{04A4EC05-338F-8E6B-F3B0-DBACE7DFAC11}"/>
              </a:ext>
            </a:extLst>
          </p:cNvPr>
          <p:cNvSpPr txBox="1"/>
          <p:nvPr/>
        </p:nvSpPr>
        <p:spPr>
          <a:xfrm>
            <a:off x="477013" y="488189"/>
            <a:ext cx="6263614" cy="6001643"/>
          </a:xfrm>
          <a:prstGeom prst="rect">
            <a:avLst/>
          </a:prstGeom>
          <a:noFill/>
        </p:spPr>
        <p:txBody>
          <a:bodyPr wrap="square" rtlCol="0" anchor="ctr">
            <a:spAutoFit/>
          </a:bodyPr>
          <a:lstStyle/>
          <a:p>
            <a:r>
              <a:rPr lang="en-US" sz="3200" dirty="0">
                <a:solidFill>
                  <a:schemeClr val="bg1"/>
                </a:solidFill>
              </a:rPr>
              <a:t>Jesus – the middle of the Trinity</a:t>
            </a:r>
          </a:p>
          <a:p>
            <a:endParaRPr lang="en-US" sz="3200" dirty="0">
              <a:solidFill>
                <a:schemeClr val="bg1"/>
              </a:solidFill>
            </a:endParaRPr>
          </a:p>
          <a:p>
            <a:r>
              <a:rPr lang="en-US" sz="3200" dirty="0">
                <a:solidFill>
                  <a:schemeClr val="bg1"/>
                </a:solidFill>
              </a:rPr>
              <a:t>Jesus – broken because of our 				sins</a:t>
            </a:r>
          </a:p>
          <a:p>
            <a:endParaRPr lang="en-US" sz="3200" dirty="0">
              <a:solidFill>
                <a:schemeClr val="bg1"/>
              </a:solidFill>
            </a:endParaRPr>
          </a:p>
          <a:p>
            <a:r>
              <a:rPr lang="en-US" sz="3200" dirty="0">
                <a:solidFill>
                  <a:schemeClr val="bg1"/>
                </a:solidFill>
              </a:rPr>
              <a:t>Jesus – His glory hidden</a:t>
            </a:r>
          </a:p>
          <a:p>
            <a:endParaRPr lang="en-US" sz="3200" dirty="0">
              <a:solidFill>
                <a:schemeClr val="bg1"/>
              </a:solidFill>
            </a:endParaRPr>
          </a:p>
          <a:p>
            <a:r>
              <a:rPr lang="en-US" sz="3200" dirty="0">
                <a:solidFill>
                  <a:schemeClr val="bg1"/>
                </a:solidFill>
              </a:rPr>
              <a:t>Jesus – “Found” – accepted as 				our Savior</a:t>
            </a:r>
          </a:p>
          <a:p>
            <a:endParaRPr lang="en-US" sz="3200" dirty="0">
              <a:solidFill>
                <a:schemeClr val="bg1"/>
              </a:solidFill>
            </a:endParaRPr>
          </a:p>
          <a:p>
            <a:r>
              <a:rPr lang="en-US" sz="3200" dirty="0">
                <a:solidFill>
                  <a:schemeClr val="bg1"/>
                </a:solidFill>
              </a:rPr>
              <a:t>Jesus – To be shared with the 				world!</a:t>
            </a:r>
          </a:p>
        </p:txBody>
      </p:sp>
    </p:spTree>
    <p:extLst>
      <p:ext uri="{BB962C8B-B14F-4D97-AF65-F5344CB8AC3E}">
        <p14:creationId xmlns:p14="http://schemas.microsoft.com/office/powerpoint/2010/main" val="3076879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5A56ECD5-E4D6-95F3-DAEC-97181E6F7FE5}"/>
              </a:ext>
            </a:extLst>
          </p:cNvPr>
          <p:cNvPicPr>
            <a:picLocks noChangeAspect="1"/>
          </p:cNvPicPr>
          <p:nvPr/>
        </p:nvPicPr>
        <p:blipFill>
          <a:blip r:embed="rId2"/>
          <a:srcRect l="-16827" t="12500" r="5529"/>
          <a:stretch>
            <a:fillRect/>
          </a:stretch>
        </p:blipFill>
        <p:spPr>
          <a:xfrm>
            <a:off x="3765804" y="428627"/>
            <a:ext cx="8280780" cy="6000746"/>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useBgFill="1">
        <p:nvSpPr>
          <p:cNvPr id="13" name="Freeform: Shape 12">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C6F36A2-0462-AF21-9B73-BB6F2AC8833C}"/>
              </a:ext>
            </a:extLst>
          </p:cNvPr>
          <p:cNvSpPr>
            <a:spLocks noGrp="1"/>
          </p:cNvSpPr>
          <p:nvPr>
            <p:ph type="title"/>
          </p:nvPr>
        </p:nvSpPr>
        <p:spPr>
          <a:xfrm>
            <a:off x="371094" y="1161288"/>
            <a:ext cx="3438144" cy="1125728"/>
          </a:xfrm>
        </p:spPr>
        <p:txBody>
          <a:bodyPr anchor="b">
            <a:normAutofit/>
          </a:bodyPr>
          <a:lstStyle/>
          <a:p>
            <a:pPr algn="ctr"/>
            <a:r>
              <a:rPr lang="en-US" sz="3600" dirty="0"/>
              <a:t>Communion</a:t>
            </a:r>
          </a:p>
        </p:txBody>
      </p:sp>
      <p:sp>
        <p:nvSpPr>
          <p:cNvPr id="17" name="Rectangle 16">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1386307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198CF-1AAA-1E88-4B81-33057D84719D}"/>
              </a:ext>
            </a:extLst>
          </p:cNvPr>
          <p:cNvSpPr>
            <a:spLocks noGrp="1"/>
          </p:cNvSpPr>
          <p:nvPr>
            <p:ph type="title"/>
          </p:nvPr>
        </p:nvSpPr>
        <p:spPr>
          <a:xfrm>
            <a:off x="846909" y="838430"/>
            <a:ext cx="10027920" cy="1081705"/>
          </a:xfrm>
        </p:spPr>
        <p:txBody>
          <a:bodyPr>
            <a:normAutofit fontScale="90000"/>
          </a:bodyPr>
          <a:lstStyle/>
          <a:p>
            <a:pPr algn="ctr"/>
            <a:br>
              <a:rPr lang="en-US" dirty="0"/>
            </a:br>
            <a:r>
              <a:rPr lang="en-US" dirty="0">
                <a:solidFill>
                  <a:schemeClr val="tx1"/>
                </a:solidFill>
              </a:rPr>
              <a:t>The Seven (7) OT Feasts/Festivals</a:t>
            </a:r>
          </a:p>
        </p:txBody>
      </p:sp>
      <p:sp>
        <p:nvSpPr>
          <p:cNvPr id="3" name="Content Placeholder 2">
            <a:extLst>
              <a:ext uri="{FF2B5EF4-FFF2-40B4-BE49-F238E27FC236}">
                <a16:creationId xmlns:a16="http://schemas.microsoft.com/office/drawing/2014/main" id="{0B2ADB3B-7460-DB0D-6BE6-EB161668C79F}"/>
              </a:ext>
            </a:extLst>
          </p:cNvPr>
          <p:cNvSpPr>
            <a:spLocks noGrp="1"/>
          </p:cNvSpPr>
          <p:nvPr>
            <p:ph sz="half" idx="1"/>
          </p:nvPr>
        </p:nvSpPr>
        <p:spPr>
          <a:xfrm>
            <a:off x="752780" y="2200441"/>
            <a:ext cx="4260669" cy="3278276"/>
          </a:xfrm>
        </p:spPr>
        <p:txBody>
          <a:bodyPr anchor="t">
            <a:normAutofit/>
          </a:bodyPr>
          <a:lstStyle/>
          <a:p>
            <a:r>
              <a:rPr lang="en-US" sz="3200" dirty="0">
                <a:solidFill>
                  <a:schemeClr val="tx1"/>
                </a:solidFill>
              </a:rPr>
              <a:t>Spring Feasts:</a:t>
            </a:r>
          </a:p>
          <a:p>
            <a:pPr lvl="1"/>
            <a:r>
              <a:rPr lang="en-US" sz="3000" dirty="0">
                <a:solidFill>
                  <a:schemeClr val="tx1"/>
                </a:solidFill>
              </a:rPr>
              <a:t>Passover (Pesach)</a:t>
            </a:r>
            <a:endParaRPr lang="en-US" sz="2800" dirty="0">
              <a:solidFill>
                <a:schemeClr val="tx1"/>
              </a:solidFill>
            </a:endParaRPr>
          </a:p>
          <a:p>
            <a:pPr lvl="1"/>
            <a:r>
              <a:rPr lang="en-US" sz="2800" dirty="0">
                <a:solidFill>
                  <a:schemeClr val="tx1"/>
                </a:solidFill>
              </a:rPr>
              <a:t>Unleavened Bread</a:t>
            </a:r>
          </a:p>
          <a:p>
            <a:pPr lvl="1"/>
            <a:r>
              <a:rPr lang="en-US" sz="2800" dirty="0">
                <a:solidFill>
                  <a:schemeClr val="tx1"/>
                </a:solidFill>
              </a:rPr>
              <a:t>First Fruits</a:t>
            </a:r>
          </a:p>
          <a:p>
            <a:pPr lvl="1"/>
            <a:r>
              <a:rPr lang="en-US" sz="2800" dirty="0">
                <a:solidFill>
                  <a:schemeClr val="tx1"/>
                </a:solidFill>
              </a:rPr>
              <a:t>Feasts of Weeks or Pentecost (Shavuot)</a:t>
            </a:r>
            <a:endParaRPr lang="en-US" sz="3000" dirty="0">
              <a:solidFill>
                <a:schemeClr val="tx1"/>
              </a:solidFill>
            </a:endParaRPr>
          </a:p>
        </p:txBody>
      </p:sp>
      <p:sp>
        <p:nvSpPr>
          <p:cNvPr id="4" name="Content Placeholder 3">
            <a:extLst>
              <a:ext uri="{FF2B5EF4-FFF2-40B4-BE49-F238E27FC236}">
                <a16:creationId xmlns:a16="http://schemas.microsoft.com/office/drawing/2014/main" id="{EA3C7578-E06B-97E2-F4C8-9E7A5C1F16D6}"/>
              </a:ext>
            </a:extLst>
          </p:cNvPr>
          <p:cNvSpPr>
            <a:spLocks noGrp="1"/>
          </p:cNvSpPr>
          <p:nvPr>
            <p:ph sz="half" idx="2"/>
          </p:nvPr>
        </p:nvSpPr>
        <p:spPr>
          <a:xfrm>
            <a:off x="5667150" y="2200441"/>
            <a:ext cx="5772070" cy="3186834"/>
          </a:xfrm>
        </p:spPr>
        <p:txBody>
          <a:bodyPr>
            <a:normAutofit/>
          </a:bodyPr>
          <a:lstStyle/>
          <a:p>
            <a:r>
              <a:rPr lang="en-US" sz="3200" dirty="0">
                <a:solidFill>
                  <a:schemeClr val="tx1"/>
                </a:solidFill>
              </a:rPr>
              <a:t>Fall Feasts:</a:t>
            </a:r>
          </a:p>
          <a:p>
            <a:pPr lvl="1"/>
            <a:r>
              <a:rPr lang="en-US" sz="3000" dirty="0">
                <a:solidFill>
                  <a:schemeClr val="tx1"/>
                </a:solidFill>
              </a:rPr>
              <a:t>Trumpets (Rosh Hashanah)</a:t>
            </a:r>
          </a:p>
          <a:p>
            <a:pPr lvl="1"/>
            <a:r>
              <a:rPr lang="en-US" sz="3000" dirty="0">
                <a:solidFill>
                  <a:schemeClr val="tx1"/>
                </a:solidFill>
              </a:rPr>
              <a:t>Day of Atonement (Yom Kippur)</a:t>
            </a:r>
          </a:p>
          <a:p>
            <a:pPr lvl="1"/>
            <a:r>
              <a:rPr lang="en-US" sz="3000" dirty="0">
                <a:solidFill>
                  <a:schemeClr val="tx1"/>
                </a:solidFill>
              </a:rPr>
              <a:t>Feasts of Tabernacles (Sukkot)</a:t>
            </a:r>
          </a:p>
        </p:txBody>
      </p:sp>
      <p:sp>
        <p:nvSpPr>
          <p:cNvPr id="5" name="TextBox 4">
            <a:extLst>
              <a:ext uri="{FF2B5EF4-FFF2-40B4-BE49-F238E27FC236}">
                <a16:creationId xmlns:a16="http://schemas.microsoft.com/office/drawing/2014/main" id="{2E3AE427-C882-E87C-9ABC-B4A453D84FE8}"/>
              </a:ext>
            </a:extLst>
          </p:cNvPr>
          <p:cNvSpPr txBox="1"/>
          <p:nvPr/>
        </p:nvSpPr>
        <p:spPr>
          <a:xfrm>
            <a:off x="846909" y="5478717"/>
            <a:ext cx="10324012" cy="523220"/>
          </a:xfrm>
          <a:prstGeom prst="rect">
            <a:avLst/>
          </a:prstGeom>
          <a:noFill/>
        </p:spPr>
        <p:txBody>
          <a:bodyPr wrap="square" rtlCol="0">
            <a:spAutoFit/>
          </a:bodyPr>
          <a:lstStyle/>
          <a:p>
            <a:pPr algn="ctr"/>
            <a:r>
              <a:rPr lang="en-US" sz="2800" dirty="0"/>
              <a:t>Memorials established for us to pause, stop, and ponder...</a:t>
            </a:r>
          </a:p>
        </p:txBody>
      </p:sp>
    </p:spTree>
    <p:extLst>
      <p:ext uri="{BB962C8B-B14F-4D97-AF65-F5344CB8AC3E}">
        <p14:creationId xmlns:p14="http://schemas.microsoft.com/office/powerpoint/2010/main" val="187067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A0993E6-48DE-0961-7ABF-AEC9CBF15E20}"/>
              </a:ext>
            </a:extLst>
          </p:cNvPr>
          <p:cNvPicPr>
            <a:picLocks noGrp="1" noChangeAspect="1"/>
          </p:cNvPicPr>
          <p:nvPr>
            <p:ph idx="1"/>
          </p:nvPr>
        </p:nvPicPr>
        <p:blipFill>
          <a:blip r:embed="rId2"/>
          <a:srcRect b="3434"/>
          <a:stretch>
            <a:fillRect/>
          </a:stretch>
        </p:blipFill>
        <p:spPr>
          <a:xfrm>
            <a:off x="224117" y="126071"/>
            <a:ext cx="11743765" cy="6605858"/>
          </a:xfrm>
          <a:prstGeom prst="rect">
            <a:avLst/>
          </a:prstGeom>
        </p:spPr>
      </p:pic>
      <p:sp>
        <p:nvSpPr>
          <p:cNvPr id="2" name="TextBox 1">
            <a:extLst>
              <a:ext uri="{FF2B5EF4-FFF2-40B4-BE49-F238E27FC236}">
                <a16:creationId xmlns:a16="http://schemas.microsoft.com/office/drawing/2014/main" id="{39EB986E-546B-9354-BAB9-C3F41E627AE7}"/>
              </a:ext>
            </a:extLst>
          </p:cNvPr>
          <p:cNvSpPr txBox="1"/>
          <p:nvPr/>
        </p:nvSpPr>
        <p:spPr>
          <a:xfrm>
            <a:off x="7699512" y="3669294"/>
            <a:ext cx="583096" cy="369332"/>
          </a:xfrm>
          <a:prstGeom prst="rect">
            <a:avLst/>
          </a:prstGeom>
          <a:noFill/>
        </p:spPr>
        <p:txBody>
          <a:bodyPr wrap="square" rtlCol="0">
            <a:spAutoFit/>
          </a:bodyPr>
          <a:lstStyle/>
          <a:p>
            <a:r>
              <a:rPr lang="en-US" dirty="0">
                <a:solidFill>
                  <a:schemeClr val="bg1"/>
                </a:solidFill>
              </a:rPr>
              <a:t>#1</a:t>
            </a:r>
          </a:p>
        </p:txBody>
      </p:sp>
      <p:sp>
        <p:nvSpPr>
          <p:cNvPr id="3" name="TextBox 2">
            <a:extLst>
              <a:ext uri="{FF2B5EF4-FFF2-40B4-BE49-F238E27FC236}">
                <a16:creationId xmlns:a16="http://schemas.microsoft.com/office/drawing/2014/main" id="{896E69AF-4748-D01E-8509-0AD2D607A08C}"/>
              </a:ext>
            </a:extLst>
          </p:cNvPr>
          <p:cNvSpPr txBox="1"/>
          <p:nvPr/>
        </p:nvSpPr>
        <p:spPr>
          <a:xfrm>
            <a:off x="7434469" y="4790467"/>
            <a:ext cx="530087" cy="369332"/>
          </a:xfrm>
          <a:prstGeom prst="rect">
            <a:avLst/>
          </a:prstGeom>
          <a:noFill/>
        </p:spPr>
        <p:txBody>
          <a:bodyPr wrap="square" rtlCol="0">
            <a:spAutoFit/>
          </a:bodyPr>
          <a:lstStyle/>
          <a:p>
            <a:r>
              <a:rPr lang="en-US" dirty="0">
                <a:solidFill>
                  <a:schemeClr val="bg1"/>
                </a:solidFill>
              </a:rPr>
              <a:t>#2</a:t>
            </a:r>
          </a:p>
        </p:txBody>
      </p:sp>
      <p:sp>
        <p:nvSpPr>
          <p:cNvPr id="5" name="TextBox 4">
            <a:extLst>
              <a:ext uri="{FF2B5EF4-FFF2-40B4-BE49-F238E27FC236}">
                <a16:creationId xmlns:a16="http://schemas.microsoft.com/office/drawing/2014/main" id="{46E65762-32E5-A288-2C42-6BFBB345C398}"/>
              </a:ext>
            </a:extLst>
          </p:cNvPr>
          <p:cNvSpPr txBox="1"/>
          <p:nvPr/>
        </p:nvSpPr>
        <p:spPr>
          <a:xfrm>
            <a:off x="6586331" y="5614683"/>
            <a:ext cx="543339" cy="369332"/>
          </a:xfrm>
          <a:prstGeom prst="rect">
            <a:avLst/>
          </a:prstGeom>
          <a:noFill/>
        </p:spPr>
        <p:txBody>
          <a:bodyPr wrap="square" rtlCol="0">
            <a:spAutoFit/>
          </a:bodyPr>
          <a:lstStyle/>
          <a:p>
            <a:r>
              <a:rPr lang="en-US" dirty="0">
                <a:solidFill>
                  <a:schemeClr val="bg1"/>
                </a:solidFill>
              </a:rPr>
              <a:t>#3</a:t>
            </a:r>
          </a:p>
        </p:txBody>
      </p:sp>
      <p:sp>
        <p:nvSpPr>
          <p:cNvPr id="6" name="TextBox 5">
            <a:extLst>
              <a:ext uri="{FF2B5EF4-FFF2-40B4-BE49-F238E27FC236}">
                <a16:creationId xmlns:a16="http://schemas.microsoft.com/office/drawing/2014/main" id="{E25F8856-96CB-0F1E-BF08-798E6025A989}"/>
              </a:ext>
            </a:extLst>
          </p:cNvPr>
          <p:cNvSpPr txBox="1"/>
          <p:nvPr/>
        </p:nvSpPr>
        <p:spPr>
          <a:xfrm flipH="1">
            <a:off x="5524695" y="5952614"/>
            <a:ext cx="543339" cy="369332"/>
          </a:xfrm>
          <a:prstGeom prst="rect">
            <a:avLst/>
          </a:prstGeom>
          <a:noFill/>
        </p:spPr>
        <p:txBody>
          <a:bodyPr wrap="square" rtlCol="0">
            <a:spAutoFit/>
          </a:bodyPr>
          <a:lstStyle/>
          <a:p>
            <a:r>
              <a:rPr lang="en-US" dirty="0">
                <a:solidFill>
                  <a:schemeClr val="bg1"/>
                </a:solidFill>
              </a:rPr>
              <a:t>#4</a:t>
            </a:r>
          </a:p>
        </p:txBody>
      </p:sp>
      <p:sp>
        <p:nvSpPr>
          <p:cNvPr id="8" name="TextBox 7">
            <a:extLst>
              <a:ext uri="{FF2B5EF4-FFF2-40B4-BE49-F238E27FC236}">
                <a16:creationId xmlns:a16="http://schemas.microsoft.com/office/drawing/2014/main" id="{624D2E4E-CCF4-4F9B-ED3D-2601D4C9E173}"/>
              </a:ext>
            </a:extLst>
          </p:cNvPr>
          <p:cNvSpPr txBox="1"/>
          <p:nvPr/>
        </p:nvSpPr>
        <p:spPr>
          <a:xfrm>
            <a:off x="3465443" y="5101223"/>
            <a:ext cx="530088" cy="369332"/>
          </a:xfrm>
          <a:prstGeom prst="rect">
            <a:avLst/>
          </a:prstGeom>
          <a:noFill/>
        </p:spPr>
        <p:txBody>
          <a:bodyPr wrap="square" rtlCol="0">
            <a:spAutoFit/>
          </a:bodyPr>
          <a:lstStyle/>
          <a:p>
            <a:r>
              <a:rPr lang="en-US" dirty="0">
                <a:solidFill>
                  <a:schemeClr val="bg1"/>
                </a:solidFill>
              </a:rPr>
              <a:t>#6</a:t>
            </a:r>
          </a:p>
        </p:txBody>
      </p:sp>
      <p:sp>
        <p:nvSpPr>
          <p:cNvPr id="10" name="TextBox 9">
            <a:extLst>
              <a:ext uri="{FF2B5EF4-FFF2-40B4-BE49-F238E27FC236}">
                <a16:creationId xmlns:a16="http://schemas.microsoft.com/office/drawing/2014/main" id="{A1EE7046-D9B5-775F-09D8-97DAA4A7C7FE}"/>
              </a:ext>
            </a:extLst>
          </p:cNvPr>
          <p:cNvSpPr txBox="1"/>
          <p:nvPr/>
        </p:nvSpPr>
        <p:spPr>
          <a:xfrm>
            <a:off x="3207026" y="4146202"/>
            <a:ext cx="689113" cy="369332"/>
          </a:xfrm>
          <a:prstGeom prst="rect">
            <a:avLst/>
          </a:prstGeom>
          <a:noFill/>
        </p:spPr>
        <p:txBody>
          <a:bodyPr wrap="square" rtlCol="0">
            <a:spAutoFit/>
          </a:bodyPr>
          <a:lstStyle/>
          <a:p>
            <a:r>
              <a:rPr lang="en-US" dirty="0">
                <a:solidFill>
                  <a:schemeClr val="bg1"/>
                </a:solidFill>
              </a:rPr>
              <a:t>#7</a:t>
            </a:r>
          </a:p>
        </p:txBody>
      </p:sp>
      <p:sp>
        <p:nvSpPr>
          <p:cNvPr id="11" name="TextBox 10">
            <a:extLst>
              <a:ext uri="{FF2B5EF4-FFF2-40B4-BE49-F238E27FC236}">
                <a16:creationId xmlns:a16="http://schemas.microsoft.com/office/drawing/2014/main" id="{7653CAA2-E22F-E060-4ADF-0555FD1D3F06}"/>
              </a:ext>
            </a:extLst>
          </p:cNvPr>
          <p:cNvSpPr txBox="1"/>
          <p:nvPr/>
        </p:nvSpPr>
        <p:spPr>
          <a:xfrm>
            <a:off x="3313043" y="2968487"/>
            <a:ext cx="848140" cy="369332"/>
          </a:xfrm>
          <a:prstGeom prst="rect">
            <a:avLst/>
          </a:prstGeom>
          <a:noFill/>
        </p:spPr>
        <p:txBody>
          <a:bodyPr wrap="square" rtlCol="0">
            <a:spAutoFit/>
          </a:bodyPr>
          <a:lstStyle/>
          <a:p>
            <a:r>
              <a:rPr lang="en-US" dirty="0">
                <a:solidFill>
                  <a:schemeClr val="bg1"/>
                </a:solidFill>
              </a:rPr>
              <a:t>Etc...</a:t>
            </a:r>
          </a:p>
        </p:txBody>
      </p:sp>
      <p:sp>
        <p:nvSpPr>
          <p:cNvPr id="12" name="TextBox 11">
            <a:extLst>
              <a:ext uri="{FF2B5EF4-FFF2-40B4-BE49-F238E27FC236}">
                <a16:creationId xmlns:a16="http://schemas.microsoft.com/office/drawing/2014/main" id="{E74AD660-51C0-BF3B-B4FA-38D6FA0BC2D3}"/>
              </a:ext>
            </a:extLst>
          </p:cNvPr>
          <p:cNvSpPr txBox="1"/>
          <p:nvPr/>
        </p:nvSpPr>
        <p:spPr>
          <a:xfrm>
            <a:off x="4330537" y="5790335"/>
            <a:ext cx="675861" cy="369332"/>
          </a:xfrm>
          <a:prstGeom prst="rect">
            <a:avLst/>
          </a:prstGeom>
          <a:noFill/>
        </p:spPr>
        <p:txBody>
          <a:bodyPr wrap="square" rtlCol="0">
            <a:spAutoFit/>
          </a:bodyPr>
          <a:lstStyle/>
          <a:p>
            <a:pPr algn="ctr"/>
            <a:r>
              <a:rPr lang="en-US" dirty="0">
                <a:solidFill>
                  <a:schemeClr val="bg1"/>
                </a:solidFill>
              </a:rPr>
              <a:t>#5</a:t>
            </a:r>
          </a:p>
        </p:txBody>
      </p:sp>
    </p:spTree>
    <p:extLst>
      <p:ext uri="{BB962C8B-B14F-4D97-AF65-F5344CB8AC3E}">
        <p14:creationId xmlns:p14="http://schemas.microsoft.com/office/powerpoint/2010/main" val="1692294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3FB3712-2C7E-9073-E6B5-8069A582516F}"/>
              </a:ext>
            </a:extLst>
          </p:cNvPr>
          <p:cNvSpPr>
            <a:spLocks noGrp="1"/>
          </p:cNvSpPr>
          <p:nvPr>
            <p:ph type="title"/>
          </p:nvPr>
        </p:nvSpPr>
        <p:spPr>
          <a:xfrm>
            <a:off x="838201" y="365125"/>
            <a:ext cx="5251316" cy="1807305"/>
          </a:xfrm>
        </p:spPr>
        <p:txBody>
          <a:bodyPr>
            <a:normAutofit/>
          </a:bodyPr>
          <a:lstStyle/>
          <a:p>
            <a:br>
              <a:rPr lang="en-US" dirty="0"/>
            </a:br>
            <a:endParaRPr lang="en-US" dirty="0"/>
          </a:p>
        </p:txBody>
      </p:sp>
      <p:sp>
        <p:nvSpPr>
          <p:cNvPr id="3" name="Content Placeholder 2">
            <a:extLst>
              <a:ext uri="{FF2B5EF4-FFF2-40B4-BE49-F238E27FC236}">
                <a16:creationId xmlns:a16="http://schemas.microsoft.com/office/drawing/2014/main" id="{77061FD3-274B-5A5D-4E1A-CAF637D7FB60}"/>
              </a:ext>
            </a:extLst>
          </p:cNvPr>
          <p:cNvSpPr>
            <a:spLocks noGrp="1"/>
          </p:cNvSpPr>
          <p:nvPr>
            <p:ph idx="1"/>
          </p:nvPr>
        </p:nvSpPr>
        <p:spPr>
          <a:xfrm>
            <a:off x="116079" y="131263"/>
            <a:ext cx="6580556" cy="6538478"/>
          </a:xfrm>
        </p:spPr>
        <p:txBody>
          <a:bodyPr>
            <a:noAutofit/>
          </a:bodyPr>
          <a:lstStyle/>
          <a:p>
            <a:pPr marL="0" indent="0">
              <a:buNone/>
            </a:pPr>
            <a:r>
              <a:rPr lang="en-US" u="sng" dirty="0"/>
              <a:t>Lev. 23: 4 &amp; 5</a:t>
            </a:r>
            <a:r>
              <a:rPr lang="en-US" dirty="0"/>
              <a:t>, “These are the Lord’s appointed festivals, the sacred assemblies you are to proclaim at their appointed times. The Lord’s Passover begins at twilight on the 14</a:t>
            </a:r>
            <a:r>
              <a:rPr lang="en-US" baseline="30000" dirty="0"/>
              <a:t>th</a:t>
            </a:r>
            <a:r>
              <a:rPr lang="en-US" dirty="0"/>
              <a:t> day of the first month.” (month of Nisan)</a:t>
            </a:r>
          </a:p>
          <a:p>
            <a:pPr marL="0" indent="0">
              <a:buNone/>
            </a:pPr>
            <a:endParaRPr lang="en-US" dirty="0"/>
          </a:p>
          <a:p>
            <a:pPr marL="0" indent="0">
              <a:buNone/>
            </a:pPr>
            <a:r>
              <a:rPr lang="en-US" dirty="0"/>
              <a:t>*The Passover and the Feast of the Unleavened Bread overlaps.  Lev. 23: 6, “On the 15</a:t>
            </a:r>
            <a:r>
              <a:rPr lang="en-US" baseline="30000" dirty="0"/>
              <a:t>th</a:t>
            </a:r>
            <a:r>
              <a:rPr lang="en-US" dirty="0"/>
              <a:t> day of that month (the first month-Nisan) the Lord’s festival of Unleavened Bread begins; for seven (7) days you must eat bread made without yeast...”</a:t>
            </a:r>
          </a:p>
          <a:p>
            <a:pPr marL="0" indent="0" algn="ctr">
              <a:buNone/>
            </a:pPr>
            <a:r>
              <a:rPr lang="en-US" sz="2400" dirty="0"/>
              <a:t>Today we will look at the Feast of the Unleavened Bread </a:t>
            </a:r>
          </a:p>
        </p:txBody>
      </p:sp>
      <p:pic>
        <p:nvPicPr>
          <p:cNvPr id="4" name="Picture 3">
            <a:extLst>
              <a:ext uri="{FF2B5EF4-FFF2-40B4-BE49-F238E27FC236}">
                <a16:creationId xmlns:a16="http://schemas.microsoft.com/office/drawing/2014/main" id="{C46DD91C-B9AC-6772-7252-B2DC667824A3}"/>
              </a:ext>
            </a:extLst>
          </p:cNvPr>
          <p:cNvPicPr>
            <a:picLocks noChangeAspect="1"/>
          </p:cNvPicPr>
          <p:nvPr/>
        </p:nvPicPr>
        <p:blipFill>
          <a:blip r:embed="rId2"/>
          <a:srcRect l="11440" r="11499" b="1"/>
          <a:stretch>
            <a:fillRect/>
          </a:stretch>
        </p:blipFill>
        <p:spPr>
          <a:xfrm>
            <a:off x="6589059" y="10"/>
            <a:ext cx="5602941"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933657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37E028-8F65-D1BD-97A6-1C3D957085F4}"/>
              </a:ext>
            </a:extLst>
          </p:cNvPr>
          <p:cNvSpPr>
            <a:spLocks noGrp="1"/>
          </p:cNvSpPr>
          <p:nvPr>
            <p:ph idx="1"/>
          </p:nvPr>
        </p:nvSpPr>
        <p:spPr>
          <a:xfrm>
            <a:off x="838200" y="477078"/>
            <a:ext cx="10515600" cy="6175513"/>
          </a:xfrm>
        </p:spPr>
        <p:txBody>
          <a:bodyPr anchor="ctr">
            <a:normAutofit/>
          </a:bodyPr>
          <a:lstStyle/>
          <a:p>
            <a:pPr marL="0" indent="0" algn="ctr">
              <a:buNone/>
            </a:pPr>
            <a:r>
              <a:rPr lang="en-US" sz="3600" dirty="0"/>
              <a:t>Lev. 23: 6-8, “On the 15</a:t>
            </a:r>
            <a:r>
              <a:rPr lang="en-US" sz="3600" baseline="30000" dirty="0"/>
              <a:t>th</a:t>
            </a:r>
            <a:r>
              <a:rPr lang="en-US" sz="3600" dirty="0"/>
              <a:t> day of that month (Nisan) the Lord’s unleavened bread begins; for 7 days you must eat bread made without yeast. On the 1</a:t>
            </a:r>
            <a:r>
              <a:rPr lang="en-US" sz="3600" baseline="30000" dirty="0"/>
              <a:t>st</a:t>
            </a:r>
            <a:r>
              <a:rPr lang="en-US" sz="3600" dirty="0"/>
              <a:t> day hold a sacred assembly and do no regular work. For 7 days present a food offering to the Lord. And on the 7</a:t>
            </a:r>
            <a:r>
              <a:rPr lang="en-US" sz="3600" baseline="30000" dirty="0"/>
              <a:t>th</a:t>
            </a:r>
            <a:r>
              <a:rPr lang="en-US" sz="3600" dirty="0"/>
              <a:t> day hold a sacred assembly and do no regular work.”</a:t>
            </a:r>
          </a:p>
        </p:txBody>
      </p:sp>
    </p:spTree>
    <p:extLst>
      <p:ext uri="{BB962C8B-B14F-4D97-AF65-F5344CB8AC3E}">
        <p14:creationId xmlns:p14="http://schemas.microsoft.com/office/powerpoint/2010/main" val="917464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8407C7-7524-877F-7E60-F53023A4F2FB}"/>
              </a:ext>
            </a:extLst>
          </p:cNvPr>
          <p:cNvSpPr>
            <a:spLocks noGrp="1"/>
          </p:cNvSpPr>
          <p:nvPr>
            <p:ph idx="1"/>
          </p:nvPr>
        </p:nvSpPr>
        <p:spPr>
          <a:xfrm>
            <a:off x="159026" y="361122"/>
            <a:ext cx="11741426" cy="6135756"/>
          </a:xfrm>
        </p:spPr>
        <p:txBody>
          <a:bodyPr>
            <a:normAutofit/>
          </a:bodyPr>
          <a:lstStyle/>
          <a:p>
            <a:pPr marL="0" indent="0" algn="ctr">
              <a:buNone/>
            </a:pPr>
            <a:r>
              <a:rPr lang="en-US" dirty="0"/>
              <a:t>The Feast of the Unleavened Bread = (Hebrew) Chag HaMatzot</a:t>
            </a:r>
          </a:p>
          <a:p>
            <a:pPr marL="0" indent="0">
              <a:buNone/>
            </a:pPr>
            <a:endParaRPr lang="en-US" dirty="0"/>
          </a:p>
          <a:p>
            <a:pPr>
              <a:buFont typeface="Wingdings" pitchFamily="2" charset="2"/>
              <a:buChar char="Ø"/>
            </a:pPr>
            <a:r>
              <a:rPr lang="en-US" dirty="0"/>
              <a:t>Occurs right after Passover to commemorate the hurried leaving (exodus) from Egypt</a:t>
            </a:r>
          </a:p>
          <a:p>
            <a:pPr marL="0" indent="0">
              <a:buNone/>
            </a:pPr>
            <a:endParaRPr lang="en-US" dirty="0"/>
          </a:p>
          <a:p>
            <a:pPr>
              <a:buFont typeface="Wingdings" pitchFamily="2" charset="2"/>
              <a:buChar char="Ø"/>
            </a:pPr>
            <a:r>
              <a:rPr lang="en-US" dirty="0"/>
              <a:t>(OT) Leaven is symbolic of corruption or evil. Leaven is made from rotten/fermented bread – added to fresh bread dough to cause the new dough to grow/multiply. Yeast/Leaven signifies anything that rots and corrupts physically, morally (inner guidelines of knowing right &amp; wrong), and spiritually.</a:t>
            </a:r>
          </a:p>
          <a:p>
            <a:pPr>
              <a:buFont typeface="Wingdings" pitchFamily="2" charset="2"/>
              <a:buChar char="Ø"/>
            </a:pPr>
            <a:endParaRPr lang="en-US" dirty="0"/>
          </a:p>
          <a:p>
            <a:pPr>
              <a:buFont typeface="Wingdings" pitchFamily="2" charset="2"/>
              <a:buChar char="Ø"/>
            </a:pPr>
            <a:r>
              <a:rPr lang="en-US" dirty="0"/>
              <a:t>All leavened items (baking soda and all other fermenting items) were removed from their homes. For 7 days bread eaten must be unleavened.</a:t>
            </a:r>
          </a:p>
          <a:p>
            <a:pPr>
              <a:buFont typeface="Wingdings" pitchFamily="2" charset="2"/>
              <a:buChar char="Ø"/>
            </a:pPr>
            <a:endParaRPr lang="en-US" dirty="0"/>
          </a:p>
          <a:p>
            <a:pPr>
              <a:buFont typeface="Wingdings" pitchFamily="2" charset="2"/>
              <a:buChar char="Ø"/>
            </a:pPr>
            <a:endParaRPr lang="en-US" dirty="0"/>
          </a:p>
          <a:p>
            <a:pPr>
              <a:buFont typeface="Wingdings" pitchFamily="2" charset="2"/>
              <a:buChar char="Ø"/>
            </a:pPr>
            <a:endParaRPr lang="en-US" dirty="0"/>
          </a:p>
          <a:p>
            <a:pPr>
              <a:buFont typeface="Wingdings" pitchFamily="2" charset="2"/>
              <a:buChar char="Ø"/>
            </a:pPr>
            <a:endParaRPr lang="en-US" dirty="0"/>
          </a:p>
          <a:p>
            <a:pPr>
              <a:buFont typeface="Wingdings" pitchFamily="2" charset="2"/>
              <a:buChar char="Ø"/>
            </a:pPr>
            <a:endParaRPr lang="en-US" dirty="0"/>
          </a:p>
        </p:txBody>
      </p:sp>
    </p:spTree>
    <p:extLst>
      <p:ext uri="{BB962C8B-B14F-4D97-AF65-F5344CB8AC3E}">
        <p14:creationId xmlns:p14="http://schemas.microsoft.com/office/powerpoint/2010/main" val="1654045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74723E-343A-E414-8603-B234E08E0E47}"/>
              </a:ext>
            </a:extLst>
          </p:cNvPr>
          <p:cNvSpPr>
            <a:spLocks noGrp="1"/>
          </p:cNvSpPr>
          <p:nvPr>
            <p:ph idx="1"/>
          </p:nvPr>
        </p:nvSpPr>
        <p:spPr>
          <a:xfrm>
            <a:off x="838200" y="509354"/>
            <a:ext cx="10515600" cy="6083175"/>
          </a:xfrm>
        </p:spPr>
        <p:txBody>
          <a:bodyPr/>
          <a:lstStyle/>
          <a:p>
            <a:pPr>
              <a:buFont typeface="Wingdings" pitchFamily="2" charset="2"/>
              <a:buChar char="Ø"/>
            </a:pPr>
            <a:r>
              <a:rPr lang="en-US" dirty="0"/>
              <a:t>Themes: Freedom (Passover); Spiritual Purification; and Humility</a:t>
            </a:r>
          </a:p>
          <a:p>
            <a:pPr>
              <a:buFont typeface="Wingdings" pitchFamily="2" charset="2"/>
              <a:buChar char="Ø"/>
            </a:pPr>
            <a:endParaRPr lang="en-US" dirty="0"/>
          </a:p>
          <a:p>
            <a:pPr>
              <a:buFont typeface="Wingdings" pitchFamily="2" charset="2"/>
              <a:buChar char="Ø"/>
            </a:pPr>
            <a:r>
              <a:rPr lang="en-US" dirty="0"/>
              <a:t>The 1</a:t>
            </a:r>
            <a:r>
              <a:rPr lang="en-US" baseline="30000" dirty="0"/>
              <a:t>st</a:t>
            </a:r>
            <a:r>
              <a:rPr lang="en-US" dirty="0"/>
              <a:t> and 7</a:t>
            </a:r>
            <a:r>
              <a:rPr lang="en-US" baseline="30000" dirty="0"/>
              <a:t>th</a:t>
            </a:r>
            <a:r>
              <a:rPr lang="en-US" dirty="0"/>
              <a:t> day: Sacred assembly with burnt sacrifices offered for the forgiveness of sin</a:t>
            </a:r>
          </a:p>
          <a:p>
            <a:pPr>
              <a:buFont typeface="Wingdings" pitchFamily="2" charset="2"/>
              <a:buChar char="Ø"/>
            </a:pPr>
            <a:endParaRPr lang="en-US" dirty="0"/>
          </a:p>
          <a:p>
            <a:pPr>
              <a:buFont typeface="Wingdings" pitchFamily="2" charset="2"/>
              <a:buChar char="Ø"/>
            </a:pPr>
            <a:r>
              <a:rPr lang="en-US" dirty="0"/>
              <a:t>Yachatz – Breaking of the Bread: During the Passover Meal, 3 separate sheets of matza (made of only flour and water; baked for 15-18mins – no longer) were placed in a linen bag (matza tash). Then the middle matza is removed and broken. One ½ put back in tash, the other ½ is wrapped in linen and hidden – hidden piece is called “</a:t>
            </a:r>
            <a:r>
              <a:rPr lang="en-US" dirty="0" err="1"/>
              <a:t>afikoman</a:t>
            </a:r>
            <a:r>
              <a:rPr lang="en-US" dirty="0"/>
              <a:t>”. The youngest at the family feast would search for it, when found the child gives it to the elder, who give the child a treat. Then he breaks the </a:t>
            </a:r>
            <a:r>
              <a:rPr lang="en-US" dirty="0" err="1"/>
              <a:t>afikoman</a:t>
            </a:r>
            <a:r>
              <a:rPr lang="en-US" dirty="0"/>
              <a:t> in pieces and everyone eats a piece together.</a:t>
            </a:r>
          </a:p>
          <a:p>
            <a:pPr>
              <a:buFont typeface="Wingdings" pitchFamily="2" charset="2"/>
              <a:buChar char="Ø"/>
            </a:pPr>
            <a:endParaRPr lang="en-US" dirty="0"/>
          </a:p>
        </p:txBody>
      </p:sp>
    </p:spTree>
    <p:extLst>
      <p:ext uri="{BB962C8B-B14F-4D97-AF65-F5344CB8AC3E}">
        <p14:creationId xmlns:p14="http://schemas.microsoft.com/office/powerpoint/2010/main" val="748347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ED9F49-D748-3BA0-7E99-E61072B19EEA}"/>
              </a:ext>
            </a:extLst>
          </p:cNvPr>
          <p:cNvSpPr>
            <a:spLocks noGrp="1"/>
          </p:cNvSpPr>
          <p:nvPr>
            <p:ph idx="1"/>
          </p:nvPr>
        </p:nvSpPr>
        <p:spPr>
          <a:xfrm>
            <a:off x="454742" y="456278"/>
            <a:ext cx="11282515" cy="6058822"/>
          </a:xfrm>
        </p:spPr>
        <p:txBody>
          <a:bodyPr>
            <a:normAutofit fontScale="92500" lnSpcReduction="10000"/>
          </a:bodyPr>
          <a:lstStyle/>
          <a:p>
            <a:pPr>
              <a:buFont typeface="Wingdings" pitchFamily="2" charset="2"/>
              <a:buChar char="Ø"/>
            </a:pPr>
            <a:r>
              <a:rPr lang="en-US" sz="3200" dirty="0"/>
              <a:t>Symbolic of affliction, redemption and final remembrance of the sacrificial lamb...the last thing to be eaten.</a:t>
            </a:r>
          </a:p>
          <a:p>
            <a:pPr>
              <a:buFont typeface="Wingdings" pitchFamily="2" charset="2"/>
              <a:buChar char="Ø"/>
            </a:pPr>
            <a:endParaRPr lang="en-US" sz="3200" dirty="0"/>
          </a:p>
          <a:p>
            <a:pPr>
              <a:buFont typeface="Wingdings" pitchFamily="2" charset="2"/>
              <a:buChar char="Ø"/>
            </a:pPr>
            <a:r>
              <a:rPr lang="en-US" sz="3200" dirty="0"/>
              <a:t>Practiced as early as Zechariah’s time and the building of the 2</a:t>
            </a:r>
            <a:r>
              <a:rPr lang="en-US" sz="3200" baseline="30000" dirty="0"/>
              <a:t>nd</a:t>
            </a:r>
            <a:r>
              <a:rPr lang="en-US" sz="3200" dirty="0"/>
              <a:t> Temple around 520 bc...</a:t>
            </a:r>
          </a:p>
          <a:p>
            <a:pPr>
              <a:buFont typeface="Wingdings" pitchFamily="2" charset="2"/>
              <a:buChar char="Ø"/>
            </a:pPr>
            <a:endParaRPr lang="en-US" sz="3200" dirty="0"/>
          </a:p>
          <a:p>
            <a:pPr>
              <a:buFont typeface="Wingdings" pitchFamily="2" charset="2"/>
              <a:buChar char="Ø"/>
            </a:pPr>
            <a:r>
              <a:rPr lang="en-US" sz="3200" dirty="0"/>
              <a:t>NT Jews followed the OT feasts’ requirements of the Unleavened Bread. Leaven was symbolic of sin and corruption, however, Jesus did use yeast as the spreading of His Kingdom: Luke 13: 21 &amp;  Matt 13: 33... *I am sure this “messed” with the Pharisees’ &amp; Sadducees’ thinking!</a:t>
            </a:r>
          </a:p>
          <a:p>
            <a:pPr>
              <a:buFont typeface="Wingdings" pitchFamily="2" charset="2"/>
              <a:buChar char="Ø"/>
            </a:pPr>
            <a:endParaRPr lang="en-US" sz="3200" dirty="0"/>
          </a:p>
          <a:p>
            <a:pPr>
              <a:buFont typeface="Wingdings" pitchFamily="2" charset="2"/>
              <a:buChar char="Ø"/>
            </a:pPr>
            <a:r>
              <a:rPr lang="en-US" sz="3200" dirty="0"/>
              <a:t>Jesus declares Himself: “The Bread of Life” in John 6: 32 - 35</a:t>
            </a:r>
          </a:p>
        </p:txBody>
      </p:sp>
    </p:spTree>
    <p:extLst>
      <p:ext uri="{BB962C8B-B14F-4D97-AF65-F5344CB8AC3E}">
        <p14:creationId xmlns:p14="http://schemas.microsoft.com/office/powerpoint/2010/main" val="2633947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42070E-AC79-1B64-360B-CF9133445C7F}"/>
              </a:ext>
            </a:extLst>
          </p:cNvPr>
          <p:cNvSpPr>
            <a:spLocks noGrp="1"/>
          </p:cNvSpPr>
          <p:nvPr>
            <p:ph idx="1"/>
          </p:nvPr>
        </p:nvSpPr>
        <p:spPr>
          <a:xfrm>
            <a:off x="838200" y="400289"/>
            <a:ext cx="10515600" cy="6083638"/>
          </a:xfrm>
        </p:spPr>
        <p:txBody>
          <a:bodyPr>
            <a:noAutofit/>
          </a:bodyPr>
          <a:lstStyle/>
          <a:p>
            <a:pPr marL="0" indent="0" algn="ctr">
              <a:buNone/>
            </a:pPr>
            <a:r>
              <a:rPr lang="en-US" sz="3200" dirty="0"/>
              <a:t>John 6: 32 - 40</a:t>
            </a:r>
          </a:p>
          <a:p>
            <a:pPr marL="0" indent="0">
              <a:buNone/>
            </a:pPr>
            <a:endParaRPr lang="en-US" sz="3200" dirty="0"/>
          </a:p>
          <a:p>
            <a:pPr marL="0" indent="0">
              <a:buNone/>
            </a:pPr>
            <a:r>
              <a:rPr lang="en-US" sz="3200" dirty="0"/>
              <a:t>“Jesus said to them, ‘Listen truly I tell you, it is not Moses who has given you the bread from heaven, but it is My Father Who gives you the true bread from heaven. For the bread of God is the bread that comes down from heaven and gives life to the world...</a:t>
            </a:r>
            <a:r>
              <a:rPr lang="en-US" sz="3200" b="1" u="sng" dirty="0"/>
              <a:t>I am the bread of life</a:t>
            </a:r>
            <a:r>
              <a:rPr lang="en-US" sz="3200" dirty="0"/>
              <a:t>. Whoever comes to Me will never go hungry, and whoever believes in Me will never be thirsty. But as I told you...For I have come down from heaven not to do My will but to do the will of Him who sent me...For My Father’s will is that everyone who looks to the Son and believes in Him shall have eternal life....’”</a:t>
            </a:r>
            <a:endParaRPr lang="en-US" sz="3200" baseline="30000" dirty="0"/>
          </a:p>
        </p:txBody>
      </p:sp>
    </p:spTree>
    <p:extLst>
      <p:ext uri="{BB962C8B-B14F-4D97-AF65-F5344CB8AC3E}">
        <p14:creationId xmlns:p14="http://schemas.microsoft.com/office/powerpoint/2010/main" val="7454850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docProps/app.xml><?xml version="1.0" encoding="utf-8"?>
<Properties xmlns="http://schemas.openxmlformats.org/officeDocument/2006/extended-properties" xmlns:vt="http://schemas.openxmlformats.org/officeDocument/2006/docPropsVTypes">
  <Template>Office Theme</Template>
  <TotalTime>153</TotalTime>
  <Words>849</Words>
  <Application>Microsoft Macintosh PowerPoint</Application>
  <PresentationFormat>Widescreen</PresentationFormat>
  <Paragraphs>64</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Aptos Display</vt:lpstr>
      <vt:lpstr>Arial</vt:lpstr>
      <vt:lpstr>Calibri</vt:lpstr>
      <vt:lpstr>Wingdings</vt:lpstr>
      <vt:lpstr>Office Theme</vt:lpstr>
      <vt:lpstr>Feast of the Unleavened Bread </vt:lpstr>
      <vt:lpstr> The Seven (7) OT Feasts/Festivals</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Communion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8</cp:revision>
  <dcterms:created xsi:type="dcterms:W3CDTF">2026-07-01T17:55:19Z</dcterms:created>
  <dcterms:modified xsi:type="dcterms:W3CDTF">2026-07-03T20:40:59Z</dcterms:modified>
</cp:coreProperties>
</file>