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628"/>
  </p:normalViewPr>
  <p:slideViewPr>
    <p:cSldViewPr snapToGrid="0">
      <p:cViewPr varScale="1">
        <p:scale>
          <a:sx n="98" d="100"/>
          <a:sy n="98" d="100"/>
        </p:scale>
        <p:origin x="3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a:t>7/10/26</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a:t>7/10/26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a:pPr/>
              <a:t>7/10/26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a:pPr/>
              <a:t>7/10/26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a:pPr/>
              <a:t>7/10/26</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a:t>7/10/26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a:t>7/10/26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t>7/10/26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a:pPr/>
              <a:t>7/10/26</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a:t>7/10/26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a:pPr/>
              <a:t>7/10/26</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a:t>7/10/26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a:t>7/10/26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a:t>7/10/26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a:t>7/10/26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a:t>7/10/26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a:t>7/10/26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a:pPr/>
              <a:t>7/10/26</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B3F4E-4EC5-59B5-E4E9-406F8FCF7F4C}"/>
              </a:ext>
            </a:extLst>
          </p:cNvPr>
          <p:cNvSpPr>
            <a:spLocks noGrp="1"/>
          </p:cNvSpPr>
          <p:nvPr>
            <p:ph type="ctrTitle"/>
          </p:nvPr>
        </p:nvSpPr>
        <p:spPr>
          <a:xfrm>
            <a:off x="1371600" y="2143040"/>
            <a:ext cx="9448800" cy="1825096"/>
          </a:xfrm>
        </p:spPr>
        <p:txBody>
          <a:bodyPr/>
          <a:lstStyle/>
          <a:p>
            <a:pPr algn="ctr"/>
            <a:r>
              <a:rPr lang="en-US" dirty="0"/>
              <a:t>BDA belongs to the lord!</a:t>
            </a:r>
          </a:p>
        </p:txBody>
      </p:sp>
      <p:sp>
        <p:nvSpPr>
          <p:cNvPr id="3" name="Subtitle 2">
            <a:extLst>
              <a:ext uri="{FF2B5EF4-FFF2-40B4-BE49-F238E27FC236}">
                <a16:creationId xmlns:a16="http://schemas.microsoft.com/office/drawing/2014/main" id="{C5C22F3A-AE9F-19C6-3E58-9DCFCB1437B4}"/>
              </a:ext>
            </a:extLst>
          </p:cNvPr>
          <p:cNvSpPr>
            <a:spLocks noGrp="1"/>
          </p:cNvSpPr>
          <p:nvPr>
            <p:ph type="subTitle" idx="1"/>
          </p:nvPr>
        </p:nvSpPr>
        <p:spPr>
          <a:xfrm>
            <a:off x="1763486" y="6224452"/>
            <a:ext cx="9448800" cy="529046"/>
          </a:xfrm>
        </p:spPr>
        <p:txBody>
          <a:bodyPr>
            <a:noAutofit/>
          </a:bodyPr>
          <a:lstStyle/>
          <a:p>
            <a:pPr algn="r"/>
            <a:r>
              <a:rPr lang="en-US" sz="3600" dirty="0"/>
              <a:t>I Chronicles 5: 18 - 22</a:t>
            </a:r>
          </a:p>
        </p:txBody>
      </p:sp>
    </p:spTree>
    <p:extLst>
      <p:ext uri="{BB962C8B-B14F-4D97-AF65-F5344CB8AC3E}">
        <p14:creationId xmlns:p14="http://schemas.microsoft.com/office/powerpoint/2010/main" val="1371978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84B096-E7F4-A1E1-4E08-C4095318CFB2}"/>
              </a:ext>
            </a:extLst>
          </p:cNvPr>
          <p:cNvSpPr>
            <a:spLocks noGrp="1"/>
          </p:cNvSpPr>
          <p:nvPr>
            <p:ph idx="1"/>
          </p:nvPr>
        </p:nvSpPr>
        <p:spPr>
          <a:xfrm>
            <a:off x="685800" y="757647"/>
            <a:ext cx="10820400" cy="5068387"/>
          </a:xfrm>
        </p:spPr>
        <p:txBody>
          <a:bodyPr>
            <a:normAutofit/>
          </a:bodyPr>
          <a:lstStyle/>
          <a:p>
            <a:pPr marL="0" indent="0" algn="ctr">
              <a:buNone/>
            </a:pPr>
            <a:r>
              <a:rPr lang="en-US" sz="3200" dirty="0"/>
              <a:t>Bethany Deaf Assembly</a:t>
            </a:r>
          </a:p>
          <a:p>
            <a:pPr>
              <a:buFont typeface="Wingdings" pitchFamily="2" charset="2"/>
              <a:buChar char="v"/>
            </a:pPr>
            <a:r>
              <a:rPr lang="en-US" sz="3200" dirty="0"/>
              <a:t>What an accomplishment celebrated today! After 35</a:t>
            </a:r>
            <a:r>
              <a:rPr lang="en-US" sz="3200" baseline="30000" dirty="0"/>
              <a:t>+  </a:t>
            </a:r>
            <a:r>
              <a:rPr lang="en-US" sz="3200" dirty="0"/>
              <a:t>years!</a:t>
            </a:r>
          </a:p>
          <a:p>
            <a:pPr>
              <a:buFont typeface="Wingdings" pitchFamily="2" charset="2"/>
              <a:buChar char="v"/>
            </a:pPr>
            <a:endParaRPr lang="en-US" sz="3200" dirty="0"/>
          </a:p>
          <a:p>
            <a:pPr>
              <a:buFont typeface="Wingdings" pitchFamily="2" charset="2"/>
              <a:buChar char="v"/>
            </a:pPr>
            <a:r>
              <a:rPr lang="en-US" sz="3200" dirty="0"/>
              <a:t>What does it mean to be a General Council Church?</a:t>
            </a:r>
          </a:p>
          <a:p>
            <a:pPr lvl="1">
              <a:buFont typeface="Wingdings" pitchFamily="2" charset="2"/>
              <a:buChar char="v"/>
            </a:pPr>
            <a:r>
              <a:rPr lang="en-US" sz="3000" dirty="0"/>
              <a:t>Self-governing = Deaf culture leaders </a:t>
            </a:r>
          </a:p>
          <a:p>
            <a:pPr lvl="1">
              <a:buFont typeface="Wingdings" pitchFamily="2" charset="2"/>
              <a:buChar char="v"/>
            </a:pPr>
            <a:r>
              <a:rPr lang="en-US" sz="3000" dirty="0"/>
              <a:t>Self-supporting = Financially self supporting</a:t>
            </a:r>
          </a:p>
          <a:p>
            <a:pPr lvl="1">
              <a:buFont typeface="Wingdings" pitchFamily="2" charset="2"/>
              <a:buChar char="v"/>
            </a:pPr>
            <a:r>
              <a:rPr lang="en-US" sz="3000" dirty="0"/>
              <a:t>Self-propagating = able to grow through sharing the 		gospel – new Deaf Community people saved</a:t>
            </a:r>
          </a:p>
          <a:p>
            <a:pPr>
              <a:buFont typeface="Wingdings" pitchFamily="2" charset="2"/>
              <a:buChar char="v"/>
            </a:pPr>
            <a:endParaRPr lang="en-US" sz="3200" dirty="0"/>
          </a:p>
          <a:p>
            <a:pPr>
              <a:buFont typeface="Wingdings" pitchFamily="2" charset="2"/>
              <a:buChar char="v"/>
            </a:pPr>
            <a:endParaRPr lang="en-US" sz="3200" dirty="0"/>
          </a:p>
        </p:txBody>
      </p:sp>
      <p:sp>
        <p:nvSpPr>
          <p:cNvPr id="4" name="TextBox 3">
            <a:extLst>
              <a:ext uri="{FF2B5EF4-FFF2-40B4-BE49-F238E27FC236}">
                <a16:creationId xmlns:a16="http://schemas.microsoft.com/office/drawing/2014/main" id="{540EA06B-EF7B-2B75-F6EA-A3B3A8F48CDA}"/>
              </a:ext>
            </a:extLst>
          </p:cNvPr>
          <p:cNvSpPr txBox="1"/>
          <p:nvPr/>
        </p:nvSpPr>
        <p:spPr>
          <a:xfrm>
            <a:off x="1798320" y="5865222"/>
            <a:ext cx="8595360" cy="646331"/>
          </a:xfrm>
          <a:prstGeom prst="rect">
            <a:avLst/>
          </a:prstGeom>
          <a:noFill/>
        </p:spPr>
        <p:txBody>
          <a:bodyPr wrap="square" rtlCol="0">
            <a:spAutoFit/>
          </a:bodyPr>
          <a:lstStyle/>
          <a:p>
            <a:pPr algn="ctr"/>
            <a:r>
              <a:rPr lang="en-US" sz="3600" dirty="0"/>
              <a:t>Here we are!!! “The Promise Land”!</a:t>
            </a:r>
          </a:p>
        </p:txBody>
      </p:sp>
    </p:spTree>
    <p:extLst>
      <p:ext uri="{BB962C8B-B14F-4D97-AF65-F5344CB8AC3E}">
        <p14:creationId xmlns:p14="http://schemas.microsoft.com/office/powerpoint/2010/main" val="4064819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4" name="Title 3">
            <a:extLst>
              <a:ext uri="{FF2B5EF4-FFF2-40B4-BE49-F238E27FC236}">
                <a16:creationId xmlns:a16="http://schemas.microsoft.com/office/drawing/2014/main" id="{91B45B64-8F64-1E54-D196-E055E61CF9B8}"/>
              </a:ext>
            </a:extLst>
          </p:cNvPr>
          <p:cNvSpPr>
            <a:spLocks noGrp="1"/>
          </p:cNvSpPr>
          <p:nvPr>
            <p:ph type="title"/>
          </p:nvPr>
        </p:nvSpPr>
        <p:spPr>
          <a:xfrm>
            <a:off x="394484" y="1104045"/>
            <a:ext cx="6257291" cy="674809"/>
          </a:xfrm>
        </p:spPr>
        <p:txBody>
          <a:bodyPr vert="horz" lIns="91440" tIns="45720" rIns="91440" bIns="45720" rtlCol="0" anchor="t">
            <a:normAutofit/>
          </a:bodyPr>
          <a:lstStyle/>
          <a:p>
            <a:pPr algn="r"/>
            <a:r>
              <a:rPr lang="en-US" dirty="0"/>
              <a:t>Tribe/State of Reuben</a:t>
            </a:r>
          </a:p>
        </p:txBody>
      </p:sp>
      <p:sp>
        <p:nvSpPr>
          <p:cNvPr id="6" name="Text Placeholder 5">
            <a:extLst>
              <a:ext uri="{FF2B5EF4-FFF2-40B4-BE49-F238E27FC236}">
                <a16:creationId xmlns:a16="http://schemas.microsoft.com/office/drawing/2014/main" id="{3E5ED42D-AE5C-A417-9464-3CD29E115DF7}"/>
              </a:ext>
            </a:extLst>
          </p:cNvPr>
          <p:cNvSpPr>
            <a:spLocks noGrp="1"/>
          </p:cNvSpPr>
          <p:nvPr>
            <p:ph type="body" sz="half" idx="2"/>
          </p:nvPr>
        </p:nvSpPr>
        <p:spPr>
          <a:xfrm>
            <a:off x="323244" y="1441451"/>
            <a:ext cx="6257290" cy="4790766"/>
          </a:xfrm>
        </p:spPr>
        <p:txBody>
          <a:bodyPr vert="horz" lIns="91440" tIns="45720" rIns="91440" bIns="45720" rtlCol="0" anchor="ctr">
            <a:normAutofit/>
          </a:bodyPr>
          <a:lstStyle/>
          <a:p>
            <a:pPr algn="ctr"/>
            <a:r>
              <a:rPr lang="en-US" sz="3200" dirty="0"/>
              <a:t>I Chron 5: 18 -22</a:t>
            </a:r>
          </a:p>
          <a:p>
            <a:pPr algn="ctr"/>
            <a:r>
              <a:rPr lang="en-US" sz="3200" dirty="0"/>
              <a:t>Reuben – the first son of Jacob</a:t>
            </a:r>
          </a:p>
          <a:p>
            <a:pPr marL="457200" indent="-457200">
              <a:buFont typeface="Wingdings" pitchFamily="2" charset="2"/>
              <a:buChar char="v"/>
            </a:pPr>
            <a:endParaRPr lang="en-US" sz="2800" dirty="0"/>
          </a:p>
        </p:txBody>
      </p:sp>
      <p:sp useBgFill="1">
        <p:nvSpPr>
          <p:cNvPr id="14" name="Rectangle 13">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Content Placeholder 6">
            <a:extLst>
              <a:ext uri="{FF2B5EF4-FFF2-40B4-BE49-F238E27FC236}">
                <a16:creationId xmlns:a16="http://schemas.microsoft.com/office/drawing/2014/main" id="{26C33134-0887-F005-6345-D46C21098463}"/>
              </a:ext>
            </a:extLst>
          </p:cNvPr>
          <p:cNvPicPr>
            <a:picLocks noGrp="1" noChangeAspect="1"/>
          </p:cNvPicPr>
          <p:nvPr>
            <p:ph idx="1"/>
          </p:nvPr>
        </p:nvPicPr>
        <p:blipFill>
          <a:blip r:embed="rId3"/>
          <a:srcRect r="4709"/>
          <a:stretch>
            <a:fillRect/>
          </a:stretch>
        </p:blipFill>
        <p:spPr>
          <a:xfrm>
            <a:off x="7046259" y="10"/>
            <a:ext cx="5145741" cy="6857989"/>
          </a:xfrm>
          <a:prstGeom prst="rect">
            <a:avLst/>
          </a:prstGeom>
        </p:spPr>
      </p:pic>
    </p:spTree>
    <p:extLst>
      <p:ext uri="{BB962C8B-B14F-4D97-AF65-F5344CB8AC3E}">
        <p14:creationId xmlns:p14="http://schemas.microsoft.com/office/powerpoint/2010/main" val="2564651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315BFEB-FF3E-55B2-A3FA-D993FC88DD58}"/>
              </a:ext>
            </a:extLst>
          </p:cNvPr>
          <p:cNvSpPr>
            <a:spLocks noGrp="1"/>
          </p:cNvSpPr>
          <p:nvPr>
            <p:ph idx="1"/>
          </p:nvPr>
        </p:nvSpPr>
        <p:spPr>
          <a:xfrm>
            <a:off x="381000" y="502920"/>
            <a:ext cx="11429999" cy="5852160"/>
          </a:xfrm>
        </p:spPr>
        <p:txBody>
          <a:bodyPr>
            <a:noAutofit/>
          </a:bodyPr>
          <a:lstStyle/>
          <a:p>
            <a:pPr marL="0" indent="0" algn="ctr">
              <a:buNone/>
            </a:pPr>
            <a:r>
              <a:rPr lang="en-US" sz="3600" dirty="0"/>
              <a:t>“The sons of Reuben, the first born of Israel (Jacob)...the Reubenites, Gadites, and half the tribe of Manasseh had 44,760 men ready for military service; able-bodied men who could handle the shield and sword, who could use a bow, and who were trained for battle...they were helped in fighting and God delivered their enemies into their hands, because they cried out to Him during the battle. He answered their prayers, because they trusted in Him...and because the battle was God’s (the battle belonged to the Lord).”</a:t>
            </a:r>
          </a:p>
        </p:txBody>
      </p:sp>
    </p:spTree>
    <p:extLst>
      <p:ext uri="{BB962C8B-B14F-4D97-AF65-F5344CB8AC3E}">
        <p14:creationId xmlns:p14="http://schemas.microsoft.com/office/powerpoint/2010/main" val="1043144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6BBF12-7465-799D-379F-6086514497C2}"/>
              </a:ext>
            </a:extLst>
          </p:cNvPr>
          <p:cNvSpPr>
            <a:spLocks noGrp="1"/>
          </p:cNvSpPr>
          <p:nvPr>
            <p:ph idx="1"/>
          </p:nvPr>
        </p:nvSpPr>
        <p:spPr>
          <a:xfrm>
            <a:off x="685800" y="548640"/>
            <a:ext cx="10820400" cy="6152606"/>
          </a:xfrm>
        </p:spPr>
        <p:txBody>
          <a:bodyPr>
            <a:normAutofit/>
          </a:bodyPr>
          <a:lstStyle/>
          <a:p>
            <a:pPr marL="0" indent="0" algn="ctr">
              <a:buNone/>
            </a:pPr>
            <a:r>
              <a:rPr lang="en-US" sz="2800" dirty="0"/>
              <a:t>In BDA’s 35</a:t>
            </a:r>
            <a:r>
              <a:rPr lang="en-US" sz="2800" baseline="30000" dirty="0"/>
              <a:t>+ </a:t>
            </a:r>
            <a:r>
              <a:rPr lang="en-US" sz="2800" dirty="0"/>
              <a:t>years of existence, we have had our battles... Yet, here we are – an indigenous Deaf Church!</a:t>
            </a:r>
          </a:p>
          <a:p>
            <a:pPr marL="0" indent="0" algn="ctr">
              <a:buNone/>
            </a:pPr>
            <a:endParaRPr lang="en-US" sz="2800" dirty="0"/>
          </a:p>
          <a:p>
            <a:pPr marL="0" indent="0">
              <a:buNone/>
            </a:pPr>
            <a:r>
              <a:rPr lang="en-US" sz="2800" dirty="0"/>
              <a:t>Observations and possible parallels to the Reubenites:</a:t>
            </a:r>
          </a:p>
          <a:p>
            <a:pPr marL="514350" indent="-514350">
              <a:buFont typeface="+mj-lt"/>
              <a:buAutoNum type="arabicPeriod"/>
            </a:pPr>
            <a:r>
              <a:rPr lang="en-US" sz="2800" dirty="0"/>
              <a:t>Reubenites learned to use their shield – Eph 6 shield of faith</a:t>
            </a:r>
          </a:p>
          <a:p>
            <a:pPr marL="514350" indent="-514350">
              <a:buFont typeface="+mj-lt"/>
              <a:buAutoNum type="arabicPeriod"/>
            </a:pPr>
            <a:r>
              <a:rPr lang="en-US" sz="2800" dirty="0"/>
              <a:t>Learned to use their sword – the Word of God</a:t>
            </a:r>
          </a:p>
          <a:p>
            <a:pPr marL="514350" indent="-514350">
              <a:buFont typeface="+mj-lt"/>
              <a:buAutoNum type="arabicPeriod"/>
            </a:pPr>
            <a:r>
              <a:rPr lang="en-US" sz="2800" dirty="0"/>
              <a:t>Used their bows – God given talents and abilities - I Cor 12</a:t>
            </a:r>
          </a:p>
          <a:p>
            <a:pPr marL="514350" indent="-514350">
              <a:buFont typeface="+mj-lt"/>
              <a:buAutoNum type="arabicPeriod"/>
            </a:pPr>
            <a:r>
              <a:rPr lang="en-US" sz="2800" dirty="0"/>
              <a:t>They trained – Actively used their abilities and participated</a:t>
            </a:r>
          </a:p>
          <a:p>
            <a:pPr marL="514350" indent="-514350">
              <a:buFont typeface="+mj-lt"/>
              <a:buAutoNum type="arabicPeriod"/>
            </a:pPr>
            <a:r>
              <a:rPr lang="en-US" sz="2800" dirty="0"/>
              <a:t>They cried out to the Lord – they prayed and</a:t>
            </a:r>
          </a:p>
          <a:p>
            <a:pPr marL="514350" indent="-514350">
              <a:buFont typeface="+mj-lt"/>
              <a:buAutoNum type="arabicPeriod"/>
            </a:pPr>
            <a:r>
              <a:rPr lang="en-US" sz="2800" dirty="0"/>
              <a:t>They trusted in the Lord</a:t>
            </a:r>
          </a:p>
          <a:p>
            <a:pPr marL="0" indent="0">
              <a:buNone/>
            </a:pPr>
            <a:endParaRPr lang="en-US" sz="2800" dirty="0"/>
          </a:p>
          <a:p>
            <a:pPr marL="0" indent="0">
              <a:buNone/>
            </a:pPr>
            <a:r>
              <a:rPr lang="en-US" sz="2800" dirty="0"/>
              <a:t>V22 states, “...the battle was God’s” – battle belongs to God</a:t>
            </a:r>
          </a:p>
          <a:p>
            <a:pPr marL="0" indent="0">
              <a:buNone/>
            </a:pPr>
            <a:endParaRPr lang="en-US" sz="2800" dirty="0"/>
          </a:p>
          <a:p>
            <a:pPr marL="0" indent="0">
              <a:buNone/>
            </a:pPr>
            <a:endParaRPr lang="en-US" sz="2800" dirty="0"/>
          </a:p>
          <a:p>
            <a:pPr marL="514350" indent="-514350">
              <a:buFont typeface="+mj-lt"/>
              <a:buAutoNum type="arabicPeriod"/>
            </a:pPr>
            <a:endParaRPr lang="en-US" sz="2800" dirty="0"/>
          </a:p>
          <a:p>
            <a:pPr marL="0" indent="0" algn="ctr">
              <a:buNone/>
            </a:pPr>
            <a:endParaRPr lang="en-US" sz="2800" dirty="0"/>
          </a:p>
          <a:p>
            <a:pPr marL="0" indent="0">
              <a:buNone/>
            </a:pPr>
            <a:endParaRPr lang="en-US" sz="2800" dirty="0"/>
          </a:p>
        </p:txBody>
      </p:sp>
    </p:spTree>
    <p:extLst>
      <p:ext uri="{BB962C8B-B14F-4D97-AF65-F5344CB8AC3E}">
        <p14:creationId xmlns:p14="http://schemas.microsoft.com/office/powerpoint/2010/main" val="2541924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4B2395-8613-0F76-0296-EE591C2EBD8E}"/>
              </a:ext>
            </a:extLst>
          </p:cNvPr>
          <p:cNvSpPr>
            <a:spLocks noGrp="1"/>
          </p:cNvSpPr>
          <p:nvPr>
            <p:ph idx="1"/>
          </p:nvPr>
        </p:nvSpPr>
        <p:spPr>
          <a:xfrm>
            <a:off x="274320" y="522514"/>
            <a:ext cx="11612880" cy="6139543"/>
          </a:xfrm>
        </p:spPr>
        <p:txBody>
          <a:bodyPr>
            <a:noAutofit/>
          </a:bodyPr>
          <a:lstStyle/>
          <a:p>
            <a:pPr marL="0" indent="0">
              <a:buNone/>
            </a:pPr>
            <a:r>
              <a:rPr lang="en-US" sz="3200" dirty="0"/>
              <a:t>BDA belongs to the Lord and the battles we will continue to face belong to Him!</a:t>
            </a:r>
          </a:p>
          <a:p>
            <a:pPr marL="0" indent="0">
              <a:buNone/>
            </a:pPr>
            <a:endParaRPr lang="en-US" sz="3200" dirty="0"/>
          </a:p>
          <a:p>
            <a:pPr marL="0" indent="0">
              <a:buNone/>
            </a:pPr>
            <a:r>
              <a:rPr lang="en-US" sz="3200" dirty="0"/>
              <a:t>Battles? We have new enemies to conquer:</a:t>
            </a:r>
          </a:p>
          <a:p>
            <a:pPr marL="0" indent="0">
              <a:buNone/>
            </a:pPr>
            <a:r>
              <a:rPr lang="en-US" sz="3200" dirty="0"/>
              <a:t>a) Lack of compassion for outsiders and lack of commitment – like old married couples who now coexist – enthusiasm becomes duty/obligation</a:t>
            </a:r>
          </a:p>
          <a:p>
            <a:pPr marL="0" indent="0">
              <a:buNone/>
            </a:pPr>
            <a:r>
              <a:rPr lang="en-US" sz="3200" dirty="0"/>
              <a:t>b) Not catching the urgency, finality, and horror of eternal separation from God</a:t>
            </a:r>
          </a:p>
          <a:p>
            <a:pPr marL="0" indent="0">
              <a:buNone/>
            </a:pPr>
            <a:endParaRPr lang="en-US" sz="3200" dirty="0"/>
          </a:p>
          <a:p>
            <a:pPr marL="0" indent="0" algn="ctr">
              <a:buNone/>
            </a:pPr>
            <a:r>
              <a:rPr lang="en-US" sz="3200" dirty="0"/>
              <a:t>Focusing inwardly only brings death while Focusing outwardly brings life</a:t>
            </a:r>
          </a:p>
        </p:txBody>
      </p:sp>
    </p:spTree>
    <p:extLst>
      <p:ext uri="{BB962C8B-B14F-4D97-AF65-F5344CB8AC3E}">
        <p14:creationId xmlns:p14="http://schemas.microsoft.com/office/powerpoint/2010/main" val="2174524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FD580F5-E7BF-4C1D-BEFD-4A4601EBA8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0" name="Content Placeholder 9">
            <a:extLst>
              <a:ext uri="{FF2B5EF4-FFF2-40B4-BE49-F238E27FC236}">
                <a16:creationId xmlns:a16="http://schemas.microsoft.com/office/drawing/2014/main" id="{28C6786E-3F5E-19C9-0E49-7EAEEB1E3600}"/>
              </a:ext>
            </a:extLst>
          </p:cNvPr>
          <p:cNvPicPr>
            <a:picLocks noGrp="1" noChangeAspect="1"/>
          </p:cNvPicPr>
          <p:nvPr>
            <p:ph idx="1"/>
          </p:nvPr>
        </p:nvPicPr>
        <p:blipFill>
          <a:blip r:embed="rId3"/>
          <a:srcRect l="9811" r="810" b="2"/>
          <a:stretch>
            <a:fillRect/>
          </a:stretch>
        </p:blipFill>
        <p:spPr>
          <a:xfrm>
            <a:off x="130628" y="130629"/>
            <a:ext cx="5279572" cy="6596741"/>
          </a:xfrm>
          <a:prstGeom prst="rect">
            <a:avLst/>
          </a:prstGeom>
        </p:spPr>
      </p:pic>
      <p:sp>
        <p:nvSpPr>
          <p:cNvPr id="9" name="Text Placeholder 8">
            <a:extLst>
              <a:ext uri="{FF2B5EF4-FFF2-40B4-BE49-F238E27FC236}">
                <a16:creationId xmlns:a16="http://schemas.microsoft.com/office/drawing/2014/main" id="{5D2DD6B0-28D6-76EB-823F-B170F6E7D09F}"/>
              </a:ext>
            </a:extLst>
          </p:cNvPr>
          <p:cNvSpPr>
            <a:spLocks noGrp="1"/>
          </p:cNvSpPr>
          <p:nvPr>
            <p:ph type="body" sz="half" idx="2"/>
          </p:nvPr>
        </p:nvSpPr>
        <p:spPr>
          <a:xfrm>
            <a:off x="5540829" y="274320"/>
            <a:ext cx="6520544" cy="6244046"/>
          </a:xfrm>
        </p:spPr>
        <p:txBody>
          <a:bodyPr vert="horz" lIns="91440" tIns="45720" rIns="91440" bIns="45720" rtlCol="0" anchor="ctr">
            <a:normAutofit lnSpcReduction="10000"/>
          </a:bodyPr>
          <a:lstStyle/>
          <a:p>
            <a:endParaRPr lang="en-US" sz="2800" dirty="0"/>
          </a:p>
          <a:p>
            <a:endParaRPr lang="en-US" sz="2800" dirty="0"/>
          </a:p>
          <a:p>
            <a:endParaRPr lang="en-US" sz="2800" dirty="0"/>
          </a:p>
          <a:p>
            <a:r>
              <a:rPr lang="en-US" sz="2800" dirty="0"/>
              <a:t>Do you know what Bethany means?</a:t>
            </a:r>
          </a:p>
          <a:p>
            <a:endParaRPr lang="en-US" sz="2800" dirty="0"/>
          </a:p>
          <a:p>
            <a:r>
              <a:rPr lang="en-US" sz="2800" dirty="0"/>
              <a:t>“House of figs” = God’s favor, peace and prosperity</a:t>
            </a:r>
          </a:p>
          <a:p>
            <a:endParaRPr lang="en-US" sz="2800" dirty="0"/>
          </a:p>
          <a:p>
            <a:r>
              <a:rPr lang="en-US" sz="2800" dirty="0"/>
              <a:t>“House of affliction” = a place where the hurting gathered</a:t>
            </a:r>
          </a:p>
          <a:p>
            <a:endParaRPr lang="en-US" sz="2800" dirty="0"/>
          </a:p>
          <a:p>
            <a:r>
              <a:rPr lang="en-US" sz="2800" dirty="0"/>
              <a:t>Bethany was the home of Mary, Martha, and Lazarus – where Jesus wept...</a:t>
            </a:r>
          </a:p>
          <a:p>
            <a:endParaRPr lang="en-US" sz="2800" dirty="0"/>
          </a:p>
          <a:p>
            <a:endParaRPr lang="en-US" sz="2800" dirty="0"/>
          </a:p>
        </p:txBody>
      </p:sp>
    </p:spTree>
    <p:extLst>
      <p:ext uri="{BB962C8B-B14F-4D97-AF65-F5344CB8AC3E}">
        <p14:creationId xmlns:p14="http://schemas.microsoft.com/office/powerpoint/2010/main" val="89438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F158DB2B-3669-1A2C-3967-BE7B2E6697CF}"/>
              </a:ext>
            </a:extLst>
          </p:cNvPr>
          <p:cNvPicPr>
            <a:picLocks noGrp="1" noChangeAspect="1"/>
          </p:cNvPicPr>
          <p:nvPr>
            <p:ph idx="1"/>
          </p:nvPr>
        </p:nvPicPr>
        <p:blipFill>
          <a:blip r:embed="rId2"/>
          <a:srcRect l="51329"/>
          <a:stretch>
            <a:fillRect/>
          </a:stretch>
        </p:blipFill>
        <p:spPr>
          <a:xfrm>
            <a:off x="7391402" y="718456"/>
            <a:ext cx="4534987" cy="5708469"/>
          </a:xfrm>
        </p:spPr>
      </p:pic>
      <p:sp>
        <p:nvSpPr>
          <p:cNvPr id="4" name="Text Placeholder 3">
            <a:extLst>
              <a:ext uri="{FF2B5EF4-FFF2-40B4-BE49-F238E27FC236}">
                <a16:creationId xmlns:a16="http://schemas.microsoft.com/office/drawing/2014/main" id="{C01710A8-3FC1-D4FF-FF73-D0DB2F9D5656}"/>
              </a:ext>
            </a:extLst>
          </p:cNvPr>
          <p:cNvSpPr>
            <a:spLocks noGrp="1"/>
          </p:cNvSpPr>
          <p:nvPr>
            <p:ph type="body" sz="half" idx="2"/>
          </p:nvPr>
        </p:nvSpPr>
        <p:spPr>
          <a:xfrm>
            <a:off x="685799" y="718457"/>
            <a:ext cx="6250577" cy="5708468"/>
          </a:xfrm>
        </p:spPr>
        <p:txBody>
          <a:bodyPr>
            <a:normAutofit/>
          </a:bodyPr>
          <a:lstStyle/>
          <a:p>
            <a:pPr algn="ctr"/>
            <a:r>
              <a:rPr lang="en-US" sz="3600" dirty="0"/>
              <a:t>Mark 11: 12 – 14</a:t>
            </a:r>
          </a:p>
          <a:p>
            <a:pPr algn="ctr"/>
            <a:endParaRPr lang="en-US" sz="2800" dirty="0"/>
          </a:p>
          <a:p>
            <a:pPr algn="ctr"/>
            <a:r>
              <a:rPr lang="en-US" sz="3600" dirty="0"/>
              <a:t>On His way to Jerusalem, Jesus cursed a leafy fig tree. It was harvest time for figs, yet this tree did not have any fruit. It was full and beautiful on the outside to look at BUT without fruit and worthless to the Kingdom.</a:t>
            </a:r>
          </a:p>
        </p:txBody>
      </p:sp>
    </p:spTree>
    <p:extLst>
      <p:ext uri="{BB962C8B-B14F-4D97-AF65-F5344CB8AC3E}">
        <p14:creationId xmlns:p14="http://schemas.microsoft.com/office/powerpoint/2010/main" val="226567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9AC306E1-E9A7-D442-DFE3-44CE37755A59}"/>
              </a:ext>
            </a:extLst>
          </p:cNvPr>
          <p:cNvSpPr>
            <a:spLocks noGrp="1"/>
          </p:cNvSpPr>
          <p:nvPr>
            <p:ph idx="1"/>
          </p:nvPr>
        </p:nvSpPr>
        <p:spPr>
          <a:xfrm>
            <a:off x="685800" y="431075"/>
            <a:ext cx="10820400" cy="6139542"/>
          </a:xfrm>
        </p:spPr>
        <p:txBody>
          <a:bodyPr>
            <a:normAutofit lnSpcReduction="10000"/>
          </a:bodyPr>
          <a:lstStyle/>
          <a:p>
            <a:r>
              <a:rPr lang="en-US" sz="2800" dirty="0"/>
              <a:t>What kind of “House of Figs” will Bethany Deaf Assembly be?</a:t>
            </a:r>
          </a:p>
          <a:p>
            <a:endParaRPr lang="en-US" sz="2800" dirty="0"/>
          </a:p>
          <a:p>
            <a:r>
              <a:rPr lang="en-US" sz="2800" dirty="0"/>
              <a:t>Victorious? Conquerors?</a:t>
            </a:r>
          </a:p>
          <a:p>
            <a:r>
              <a:rPr lang="en-US" sz="2800" dirty="0"/>
              <a:t>Will you be people of prayer?</a:t>
            </a:r>
          </a:p>
          <a:p>
            <a:r>
              <a:rPr lang="en-US" sz="2800" dirty="0"/>
              <a:t>People of faith?</a:t>
            </a:r>
          </a:p>
          <a:p>
            <a:r>
              <a:rPr lang="en-US" sz="2800" dirty="0"/>
              <a:t>People of His Word?</a:t>
            </a:r>
          </a:p>
          <a:p>
            <a:r>
              <a:rPr lang="en-US" sz="2800" dirty="0"/>
              <a:t>People using the bow – actively engaged in BDA’s life? </a:t>
            </a:r>
            <a:r>
              <a:rPr lang="en-US" sz="2800" strike="sngStrike" dirty="0"/>
              <a:t>80/20</a:t>
            </a:r>
            <a:r>
              <a:rPr lang="en-US" sz="2800" dirty="0"/>
              <a:t> become 20/80?</a:t>
            </a:r>
            <a:endParaRPr lang="en-US" sz="2800" strike="sngStrike" dirty="0"/>
          </a:p>
          <a:p>
            <a:r>
              <a:rPr lang="en-US" sz="2800" dirty="0"/>
              <a:t>People who trust the Lord?</a:t>
            </a:r>
          </a:p>
          <a:p>
            <a:endParaRPr lang="en-US" sz="2800" dirty="0"/>
          </a:p>
          <a:p>
            <a:pPr marL="0" indent="0">
              <a:buNone/>
            </a:pPr>
            <a:r>
              <a:rPr lang="en-US" sz="2800" dirty="0"/>
              <a:t>Will we be a “House of Affliction” where people will come to Jesus for healing?</a:t>
            </a:r>
          </a:p>
        </p:txBody>
      </p:sp>
    </p:spTree>
    <p:extLst>
      <p:ext uri="{BB962C8B-B14F-4D97-AF65-F5344CB8AC3E}">
        <p14:creationId xmlns:p14="http://schemas.microsoft.com/office/powerpoint/2010/main" val="3707914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 calcmode="lin" valueType="num">
                                      <p:cBhvr additive="base">
                                        <p:cTn id="4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
                                            <p:txEl>
                                              <p:pRg st="9" end="9"/>
                                            </p:txEl>
                                          </p:spTgt>
                                        </p:tgtEl>
                                        <p:attrNameLst>
                                          <p:attrName>style.visibility</p:attrName>
                                        </p:attrNameLst>
                                      </p:cBhvr>
                                      <p:to>
                                        <p:strVal val="visible"/>
                                      </p:to>
                                    </p:set>
                                    <p:anim calcmode="lin" valueType="num">
                                      <p:cBhvr additive="base">
                                        <p:cTn id="49" dur="500" fill="hold"/>
                                        <p:tgtEl>
                                          <p:spTgt spid="6">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111</TotalTime>
  <Words>556</Words>
  <Application>Microsoft Macintosh PowerPoint</Application>
  <PresentationFormat>Widescreen</PresentationFormat>
  <Paragraphs>58</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Century Gothic</vt:lpstr>
      <vt:lpstr>Wingdings</vt:lpstr>
      <vt:lpstr>Vapor Trail</vt:lpstr>
      <vt:lpstr>BDA belongs to the lord!</vt:lpstr>
      <vt:lpstr>PowerPoint Presentation</vt:lpstr>
      <vt:lpstr>Tribe/State of Reuben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1</cp:revision>
  <dcterms:created xsi:type="dcterms:W3CDTF">2026-07-10T18:22:26Z</dcterms:created>
  <dcterms:modified xsi:type="dcterms:W3CDTF">2026-07-10T20:14:22Z</dcterms:modified>
</cp:coreProperties>
</file>