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451"/>
    <p:restoredTop sz="94628"/>
  </p:normalViewPr>
  <p:slideViewPr>
    <p:cSldViewPr snapToGrid="0">
      <p:cViewPr varScale="1">
        <p:scale>
          <a:sx n="96" d="100"/>
          <a:sy n="96" d="100"/>
        </p:scale>
        <p:origin x="168"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7/18/26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US" dirty="0"/>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7/18/26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7/18/26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a:pPr/>
              <a:t>7/18/26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a:pPr/>
              <a:t>7/18/26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a:pPr/>
              <a:t>7/18/26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7/18/26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7/18/26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7/18/26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7/18/26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a:pPr/>
              <a:t>7/18/26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a:pPr/>
              <a:t>7/18/26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a:pPr/>
              <a:t>7/18/26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a:pPr/>
              <a:t>7/18/26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a:pPr/>
              <a:t>7/18/26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a:pPr/>
              <a:t>7/18/26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dirty="0"/>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dirty="0"/>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dirty="0"/>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dirty="0"/>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dirty="0"/>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dirty="0"/>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dirty="0"/>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dirty="0"/>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dirty="0"/>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dirty="0"/>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dirty="0"/>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dirty="0"/>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dirty="0"/>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dirty="0"/>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dirty="0"/>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dirty="0"/>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dirty="0"/>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dirty="0"/>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dirty="0"/>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dirty="0"/>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dirty="0"/>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dirty="0"/>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dirty="0"/>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dirty="0"/>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a:pPr/>
              <a:t>7/18/26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A6002-A71C-211B-EE83-7DD70C632117}"/>
              </a:ext>
            </a:extLst>
          </p:cNvPr>
          <p:cNvSpPr>
            <a:spLocks noGrp="1"/>
          </p:cNvSpPr>
          <p:nvPr>
            <p:ph type="ctrTitle"/>
          </p:nvPr>
        </p:nvSpPr>
        <p:spPr/>
        <p:txBody>
          <a:bodyPr/>
          <a:lstStyle/>
          <a:p>
            <a:r>
              <a:rPr lang="en-US" dirty="0"/>
              <a:t>The Feast of the First Fruit</a:t>
            </a:r>
          </a:p>
        </p:txBody>
      </p:sp>
      <p:sp>
        <p:nvSpPr>
          <p:cNvPr id="3" name="Subtitle 2">
            <a:extLst>
              <a:ext uri="{FF2B5EF4-FFF2-40B4-BE49-F238E27FC236}">
                <a16:creationId xmlns:a16="http://schemas.microsoft.com/office/drawing/2014/main" id="{6FE9F262-1468-B588-CA21-C8DDD2D2233B}"/>
              </a:ext>
            </a:extLst>
          </p:cNvPr>
          <p:cNvSpPr>
            <a:spLocks noGrp="1"/>
          </p:cNvSpPr>
          <p:nvPr>
            <p:ph type="subTitle" idx="1"/>
          </p:nvPr>
        </p:nvSpPr>
        <p:spPr/>
        <p:txBody>
          <a:bodyPr>
            <a:normAutofit/>
          </a:bodyPr>
          <a:lstStyle/>
          <a:p>
            <a:r>
              <a:rPr lang="en-US" sz="2800" dirty="0"/>
              <a:t>Lev. 23: 9 – 14 and I Corinthians 15: 4 - 57</a:t>
            </a:r>
          </a:p>
        </p:txBody>
      </p:sp>
    </p:spTree>
    <p:extLst>
      <p:ext uri="{BB962C8B-B14F-4D97-AF65-F5344CB8AC3E}">
        <p14:creationId xmlns:p14="http://schemas.microsoft.com/office/powerpoint/2010/main" val="3829232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DC8A0B-D189-B70B-9FC5-6235A0FD2B03}"/>
              </a:ext>
            </a:extLst>
          </p:cNvPr>
          <p:cNvSpPr>
            <a:spLocks noGrp="1"/>
          </p:cNvSpPr>
          <p:nvPr>
            <p:ph idx="1"/>
          </p:nvPr>
        </p:nvSpPr>
        <p:spPr>
          <a:xfrm>
            <a:off x="1775791" y="516835"/>
            <a:ext cx="9728821" cy="5910469"/>
          </a:xfrm>
        </p:spPr>
        <p:txBody>
          <a:bodyPr>
            <a:normAutofit/>
          </a:bodyPr>
          <a:lstStyle/>
          <a:p>
            <a:pPr marL="0" indent="0">
              <a:buNone/>
            </a:pPr>
            <a:r>
              <a:rPr lang="en-US" sz="2800" dirty="0"/>
              <a:t>V22 – 23  For as in Adam all die, so in Christ (Who is raised from the dead) all who belong to Him will be made alive.</a:t>
            </a:r>
          </a:p>
          <a:p>
            <a:pPr marL="0" indent="0">
              <a:buNone/>
            </a:pPr>
            <a:endParaRPr lang="en-US" sz="2800" dirty="0"/>
          </a:p>
          <a:p>
            <a:pPr marL="0" indent="0">
              <a:buNone/>
            </a:pPr>
            <a:r>
              <a:rPr lang="en-US" sz="2800" dirty="0"/>
              <a:t>V44 – 45 Our bodies sown are natural; it is raised a spiritual body; the first Adam became a living being; the Last Adam (Jesus) a life giving spirit!</a:t>
            </a:r>
          </a:p>
          <a:p>
            <a:pPr marL="0" indent="0">
              <a:buNone/>
            </a:pPr>
            <a:endParaRPr lang="en-US" sz="2800" dirty="0"/>
          </a:p>
          <a:p>
            <a:pPr marL="0" indent="0">
              <a:buNone/>
            </a:pPr>
            <a:r>
              <a:rPr lang="en-US" sz="2800" dirty="0"/>
              <a:t>V56 – 57 The sting of death is sin (sin itself causes death)...But thanks be to God He gives us the victory through the Lord Jesus Christ!</a:t>
            </a:r>
          </a:p>
          <a:p>
            <a:pPr marL="0" indent="0">
              <a:buNone/>
            </a:pPr>
            <a:endParaRPr lang="en-US" sz="2800" dirty="0"/>
          </a:p>
          <a:p>
            <a:pPr marL="0" indent="0">
              <a:buNone/>
            </a:pPr>
            <a:endParaRPr lang="en-US" sz="2800" dirty="0"/>
          </a:p>
        </p:txBody>
      </p:sp>
    </p:spTree>
    <p:extLst>
      <p:ext uri="{BB962C8B-B14F-4D97-AF65-F5344CB8AC3E}">
        <p14:creationId xmlns:p14="http://schemas.microsoft.com/office/powerpoint/2010/main" val="902590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5365F4-3DD0-6A7C-CA37-3164AF0541EB}"/>
              </a:ext>
            </a:extLst>
          </p:cNvPr>
          <p:cNvSpPr>
            <a:spLocks noGrp="1"/>
          </p:cNvSpPr>
          <p:nvPr>
            <p:ph idx="1"/>
          </p:nvPr>
        </p:nvSpPr>
        <p:spPr>
          <a:xfrm>
            <a:off x="1683026" y="569843"/>
            <a:ext cx="9821586" cy="5989983"/>
          </a:xfrm>
        </p:spPr>
        <p:txBody>
          <a:bodyPr>
            <a:normAutofit/>
          </a:bodyPr>
          <a:lstStyle/>
          <a:p>
            <a:pPr marL="0" indent="0">
              <a:buNone/>
            </a:pPr>
            <a:r>
              <a:rPr lang="en-US" sz="2800" dirty="0"/>
              <a:t>Romans 8</a:t>
            </a:r>
          </a:p>
          <a:p>
            <a:pPr marL="0" indent="0">
              <a:buNone/>
            </a:pPr>
            <a:endParaRPr lang="en-US" sz="2800" dirty="0"/>
          </a:p>
          <a:p>
            <a:pPr marL="0" indent="0">
              <a:buNone/>
            </a:pPr>
            <a:r>
              <a:rPr lang="en-US" sz="2800" dirty="0"/>
              <a:t>V37 “...in all these things we are more than conquerors through Him who loves us...”</a:t>
            </a:r>
          </a:p>
          <a:p>
            <a:pPr marL="0" indent="0">
              <a:buNone/>
            </a:pPr>
            <a:endParaRPr lang="en-US" sz="2800" dirty="0"/>
          </a:p>
          <a:p>
            <a:pPr marL="0" indent="0">
              <a:buNone/>
            </a:pPr>
            <a:r>
              <a:rPr lang="en-US" sz="2800" dirty="0"/>
              <a:t>V28 “And we know that in all things God works for the good of those who love Him, who have been called according to His purpose.”</a:t>
            </a:r>
          </a:p>
          <a:p>
            <a:pPr marL="0" indent="0">
              <a:buNone/>
            </a:pPr>
            <a:endParaRPr lang="en-US" sz="2800" dirty="0"/>
          </a:p>
          <a:p>
            <a:pPr marL="0" indent="0">
              <a:buNone/>
            </a:pPr>
            <a:endParaRPr lang="en-US" sz="2800" dirty="0"/>
          </a:p>
        </p:txBody>
      </p:sp>
    </p:spTree>
    <p:extLst>
      <p:ext uri="{BB962C8B-B14F-4D97-AF65-F5344CB8AC3E}">
        <p14:creationId xmlns:p14="http://schemas.microsoft.com/office/powerpoint/2010/main" val="2326745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7B9F17-FBCD-B77A-1D6C-4F989897C7D3}"/>
              </a:ext>
            </a:extLst>
          </p:cNvPr>
          <p:cNvSpPr>
            <a:spLocks noGrp="1"/>
          </p:cNvSpPr>
          <p:nvPr>
            <p:ph idx="1"/>
          </p:nvPr>
        </p:nvSpPr>
        <p:spPr>
          <a:xfrm>
            <a:off x="1656522" y="675861"/>
            <a:ext cx="9848090" cy="5579165"/>
          </a:xfrm>
        </p:spPr>
        <p:txBody>
          <a:bodyPr>
            <a:normAutofit/>
          </a:bodyPr>
          <a:lstStyle/>
          <a:p>
            <a:pPr marL="0" indent="0">
              <a:buNone/>
            </a:pPr>
            <a:r>
              <a:rPr lang="en-US" sz="2800" dirty="0"/>
              <a:t>Jesus – the First Fruit of eternal life </a:t>
            </a:r>
          </a:p>
          <a:p>
            <a:pPr marL="0" indent="0">
              <a:buNone/>
            </a:pPr>
            <a:endParaRPr lang="en-US" sz="2800" dirty="0"/>
          </a:p>
          <a:p>
            <a:pPr marL="0" indent="0">
              <a:buNone/>
            </a:pPr>
            <a:r>
              <a:rPr lang="en-US" sz="2800" dirty="0"/>
              <a:t>Not only are we born again to have a living relationship with God through Jesus... He makes us more than conquerors... Conquerors over sin and death ... That is our “</a:t>
            </a:r>
            <a:r>
              <a:rPr lang="en-US" sz="2800" dirty="0" err="1"/>
              <a:t>bikkweum</a:t>
            </a:r>
            <a:r>
              <a:rPr lang="en-US" sz="2800" dirty="0"/>
              <a:t> = promise to come”</a:t>
            </a:r>
          </a:p>
          <a:p>
            <a:pPr marL="0" indent="0">
              <a:buNone/>
            </a:pPr>
            <a:endParaRPr lang="en-US" sz="2800" dirty="0"/>
          </a:p>
          <a:p>
            <a:pPr marL="0" indent="0">
              <a:buNone/>
            </a:pPr>
            <a:r>
              <a:rPr lang="en-US" sz="2800" dirty="0"/>
              <a:t>We know He will never leave or forsake us and that He does all things for the good of those who trust Him... He takes all things that happens and will happen to us and molds it into something that gives us life...</a:t>
            </a:r>
          </a:p>
        </p:txBody>
      </p:sp>
    </p:spTree>
    <p:extLst>
      <p:ext uri="{BB962C8B-B14F-4D97-AF65-F5344CB8AC3E}">
        <p14:creationId xmlns:p14="http://schemas.microsoft.com/office/powerpoint/2010/main" val="1692961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A9179-958D-0602-39E5-FD2D9B251D7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973E23F-4C50-26BD-C732-CF6BC57248E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177087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36636-5F16-AB43-174C-70AE429AE2A5}"/>
              </a:ext>
            </a:extLst>
          </p:cNvPr>
          <p:cNvSpPr>
            <a:spLocks noGrp="1"/>
          </p:cNvSpPr>
          <p:nvPr>
            <p:ph type="title"/>
          </p:nvPr>
        </p:nvSpPr>
        <p:spPr>
          <a:xfrm>
            <a:off x="1921566" y="344558"/>
            <a:ext cx="9448800" cy="914400"/>
          </a:xfrm>
        </p:spPr>
        <p:txBody>
          <a:bodyPr>
            <a:normAutofit/>
          </a:bodyPr>
          <a:lstStyle/>
          <a:p>
            <a:pPr algn="ctr"/>
            <a:r>
              <a:rPr lang="en-US" sz="4000" dirty="0"/>
              <a:t>Review...</a:t>
            </a:r>
          </a:p>
        </p:txBody>
      </p:sp>
      <p:sp>
        <p:nvSpPr>
          <p:cNvPr id="3" name="Content Placeholder 2">
            <a:extLst>
              <a:ext uri="{FF2B5EF4-FFF2-40B4-BE49-F238E27FC236}">
                <a16:creationId xmlns:a16="http://schemas.microsoft.com/office/drawing/2014/main" id="{69B9B26A-C599-80F6-68EE-EF2986B864D0}"/>
              </a:ext>
            </a:extLst>
          </p:cNvPr>
          <p:cNvSpPr>
            <a:spLocks noGrp="1"/>
          </p:cNvSpPr>
          <p:nvPr>
            <p:ph idx="1"/>
          </p:nvPr>
        </p:nvSpPr>
        <p:spPr>
          <a:xfrm>
            <a:off x="1828800" y="1630017"/>
            <a:ext cx="9675812" cy="4603873"/>
          </a:xfrm>
        </p:spPr>
        <p:txBody>
          <a:bodyPr>
            <a:normAutofit/>
          </a:bodyPr>
          <a:lstStyle/>
          <a:p>
            <a:r>
              <a:rPr lang="en-US" sz="3200" dirty="0"/>
              <a:t>Keep the Sabbath holy – the foundation of all the feasts</a:t>
            </a:r>
          </a:p>
          <a:p>
            <a:endParaRPr lang="en-US" sz="3200" dirty="0"/>
          </a:p>
          <a:p>
            <a:r>
              <a:rPr lang="en-US" sz="3200" dirty="0"/>
              <a:t>Passover – Jesus the Passover Lamb</a:t>
            </a:r>
          </a:p>
          <a:p>
            <a:endParaRPr lang="en-US" sz="3200" dirty="0"/>
          </a:p>
          <a:p>
            <a:r>
              <a:rPr lang="en-US" sz="3200" dirty="0"/>
              <a:t>Unleavened Bread – Jesus the Bread of Life</a:t>
            </a:r>
          </a:p>
          <a:p>
            <a:pPr marL="0" indent="0">
              <a:buNone/>
            </a:pPr>
            <a:endParaRPr lang="en-US" sz="3200" dirty="0"/>
          </a:p>
        </p:txBody>
      </p:sp>
    </p:spTree>
    <p:extLst>
      <p:ext uri="{BB962C8B-B14F-4D97-AF65-F5344CB8AC3E}">
        <p14:creationId xmlns:p14="http://schemas.microsoft.com/office/powerpoint/2010/main" val="800438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2"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13"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14"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15"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16"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17"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18"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19"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20"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21"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22"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23"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25" name="Group 24">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6"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27"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28"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29"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30"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31"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32"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33"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34"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35"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36"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37"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39" name="Rectangle 38">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Freeform 11">
            <a:extLst>
              <a:ext uri="{FF2B5EF4-FFF2-40B4-BE49-F238E27FC236}">
                <a16:creationId xmlns:a16="http://schemas.microsoft.com/office/drawing/2014/main" id="{A57352BE-A213-4040-BE8E-D4A925AD9D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2" name="Title 1">
            <a:extLst>
              <a:ext uri="{FF2B5EF4-FFF2-40B4-BE49-F238E27FC236}">
                <a16:creationId xmlns:a16="http://schemas.microsoft.com/office/drawing/2014/main" id="{0696A525-4341-A68B-F3BB-C394479BF4EE}"/>
              </a:ext>
            </a:extLst>
          </p:cNvPr>
          <p:cNvSpPr>
            <a:spLocks noGrp="1"/>
          </p:cNvSpPr>
          <p:nvPr>
            <p:ph type="title"/>
          </p:nvPr>
        </p:nvSpPr>
        <p:spPr>
          <a:xfrm>
            <a:off x="1416453" y="484012"/>
            <a:ext cx="4628286" cy="589441"/>
          </a:xfrm>
        </p:spPr>
        <p:txBody>
          <a:bodyPr vert="horz" lIns="91440" tIns="45720" rIns="91440" bIns="45720" rtlCol="0" anchor="t">
            <a:normAutofit/>
          </a:bodyPr>
          <a:lstStyle/>
          <a:p>
            <a:pPr algn="ctr"/>
            <a:r>
              <a:rPr lang="en-US" sz="3200" dirty="0"/>
              <a:t>Feast of the First Fruit</a:t>
            </a:r>
          </a:p>
        </p:txBody>
      </p:sp>
      <p:sp>
        <p:nvSpPr>
          <p:cNvPr id="5" name="Content Placeholder 4">
            <a:extLst>
              <a:ext uri="{FF2B5EF4-FFF2-40B4-BE49-F238E27FC236}">
                <a16:creationId xmlns:a16="http://schemas.microsoft.com/office/drawing/2014/main" id="{58421E50-B29C-A953-E71E-43CD219E165D}"/>
              </a:ext>
            </a:extLst>
          </p:cNvPr>
          <p:cNvSpPr>
            <a:spLocks noGrp="1"/>
          </p:cNvSpPr>
          <p:nvPr>
            <p:ph sz="half" idx="2"/>
          </p:nvPr>
        </p:nvSpPr>
        <p:spPr>
          <a:xfrm>
            <a:off x="762009" y="1282807"/>
            <a:ext cx="5525330" cy="5378671"/>
          </a:xfrm>
        </p:spPr>
        <p:txBody>
          <a:bodyPr vert="horz" lIns="91440" tIns="45720" rIns="91440" bIns="45720" rtlCol="0">
            <a:normAutofit/>
          </a:bodyPr>
          <a:lstStyle/>
          <a:p>
            <a:pPr marL="0" indent="0">
              <a:buNone/>
            </a:pPr>
            <a:r>
              <a:rPr lang="en-US" sz="2800" dirty="0">
                <a:solidFill>
                  <a:schemeClr val="tx1"/>
                </a:solidFill>
              </a:rPr>
              <a:t>Leviticus 23: 9 – 14</a:t>
            </a:r>
          </a:p>
          <a:p>
            <a:pPr marL="0" indent="0">
              <a:buNone/>
            </a:pPr>
            <a:r>
              <a:rPr lang="en-US" sz="2800" dirty="0">
                <a:solidFill>
                  <a:schemeClr val="tx1"/>
                </a:solidFill>
              </a:rPr>
              <a:t>“When you enter the land I am going to give to you and you reap its harvest, bring to the priest a sheaf of the first grain. He is to wave the sheaf before the Lord so it will be accepted on your behalf. The priest will wave the day after the sabbath (our Sunday). On the day that you wave the sheaf, you must sacrifice a burnt </a:t>
            </a:r>
          </a:p>
        </p:txBody>
      </p:sp>
      <p:pic>
        <p:nvPicPr>
          <p:cNvPr id="6" name="Content Placeholder 5">
            <a:extLst>
              <a:ext uri="{FF2B5EF4-FFF2-40B4-BE49-F238E27FC236}">
                <a16:creationId xmlns:a16="http://schemas.microsoft.com/office/drawing/2014/main" id="{496ED733-7FAD-1F37-3027-1A3ED039DAB7}"/>
              </a:ext>
            </a:extLst>
          </p:cNvPr>
          <p:cNvPicPr>
            <a:picLocks noGrp="1" noChangeAspect="1"/>
          </p:cNvPicPr>
          <p:nvPr>
            <p:ph sz="half" idx="1"/>
          </p:nvPr>
        </p:nvPicPr>
        <p:blipFill>
          <a:blip r:embed="rId2"/>
          <a:srcRect l="5792" r="5259"/>
          <a:stretch>
            <a:fillRect/>
          </a:stretch>
        </p:blipFill>
        <p:spPr>
          <a:xfrm>
            <a:off x="6091916" y="10"/>
            <a:ext cx="6100084" cy="6857990"/>
          </a:xfrm>
          <a:prstGeom prst="rect">
            <a:avLst/>
          </a:prstGeom>
        </p:spPr>
      </p:pic>
    </p:spTree>
    <p:extLst>
      <p:ext uri="{BB962C8B-B14F-4D97-AF65-F5344CB8AC3E}">
        <p14:creationId xmlns:p14="http://schemas.microsoft.com/office/powerpoint/2010/main" val="2984714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E1FCBFA-A3E1-59B1-BC90-650776C44DE7}"/>
              </a:ext>
            </a:extLst>
          </p:cNvPr>
          <p:cNvSpPr>
            <a:spLocks noGrp="1"/>
          </p:cNvSpPr>
          <p:nvPr>
            <p:ph idx="1"/>
          </p:nvPr>
        </p:nvSpPr>
        <p:spPr>
          <a:xfrm>
            <a:off x="1656522" y="463826"/>
            <a:ext cx="9848090" cy="6082748"/>
          </a:xfrm>
        </p:spPr>
        <p:txBody>
          <a:bodyPr>
            <a:normAutofit/>
          </a:bodyPr>
          <a:lstStyle/>
          <a:p>
            <a:pPr marL="0" indent="0">
              <a:buNone/>
            </a:pPr>
            <a:r>
              <a:rPr lang="en-US" sz="2800" dirty="0"/>
              <a:t>Lev. 23: 9 – 14 continued...</a:t>
            </a:r>
          </a:p>
          <a:p>
            <a:pPr marL="0" indent="0">
              <a:buNone/>
            </a:pPr>
            <a:endParaRPr lang="en-US" sz="2800" dirty="0"/>
          </a:p>
          <a:p>
            <a:pPr marL="0" indent="0">
              <a:buNone/>
            </a:pPr>
            <a:r>
              <a:rPr lang="en-US" sz="3200" dirty="0"/>
              <a:t>V12 “...offering to the Lord, a lamb 1 year old without defect. </a:t>
            </a:r>
            <a:r>
              <a:rPr lang="en-US" sz="3200" baseline="30000" dirty="0"/>
              <a:t>13</a:t>
            </a:r>
            <a:r>
              <a:rPr lang="en-US" sz="3200" dirty="0"/>
              <a:t>Together with its grain offering of 2/10 of an ephah (about 7 </a:t>
            </a:r>
            <a:r>
              <a:rPr lang="en-US" sz="3200" dirty="0" err="1"/>
              <a:t>lbs</a:t>
            </a:r>
            <a:r>
              <a:rPr lang="en-US" sz="3200" dirty="0"/>
              <a:t>) of the finest flour mixed with olive oil...presented to the Lord, a pleasing aroma and a drink offering of a </a:t>
            </a:r>
            <a:r>
              <a:rPr lang="en-US" sz="3200" dirty="0" err="1"/>
              <a:t>hin</a:t>
            </a:r>
            <a:r>
              <a:rPr lang="en-US" sz="3200" dirty="0"/>
              <a:t> (about a quart) of wine. </a:t>
            </a:r>
            <a:r>
              <a:rPr lang="en-US" sz="3200" baseline="30000" dirty="0"/>
              <a:t>14</a:t>
            </a:r>
            <a:r>
              <a:rPr lang="en-US" sz="3200" dirty="0"/>
              <a:t>You must not eat any bread or roast or new grain until you bring this offering to the Lord. This should be a lasting ordinance for generations to come, wherever you live.”</a:t>
            </a:r>
          </a:p>
        </p:txBody>
      </p:sp>
    </p:spTree>
    <p:extLst>
      <p:ext uri="{BB962C8B-B14F-4D97-AF65-F5344CB8AC3E}">
        <p14:creationId xmlns:p14="http://schemas.microsoft.com/office/powerpoint/2010/main" val="1630769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580728-3517-C76B-D47F-E0545CC65843}"/>
              </a:ext>
            </a:extLst>
          </p:cNvPr>
          <p:cNvSpPr>
            <a:spLocks noGrp="1"/>
          </p:cNvSpPr>
          <p:nvPr>
            <p:ph type="title"/>
          </p:nvPr>
        </p:nvSpPr>
        <p:spPr>
          <a:xfrm>
            <a:off x="2363790" y="194297"/>
            <a:ext cx="3505199" cy="976312"/>
          </a:xfrm>
        </p:spPr>
        <p:txBody>
          <a:bodyPr>
            <a:normAutofit/>
          </a:bodyPr>
          <a:lstStyle/>
          <a:p>
            <a:r>
              <a:rPr lang="en-US" sz="3200" dirty="0"/>
              <a:t>Note:</a:t>
            </a:r>
          </a:p>
        </p:txBody>
      </p:sp>
      <p:sp>
        <p:nvSpPr>
          <p:cNvPr id="5" name="Content Placeholder 4">
            <a:extLst>
              <a:ext uri="{FF2B5EF4-FFF2-40B4-BE49-F238E27FC236}">
                <a16:creationId xmlns:a16="http://schemas.microsoft.com/office/drawing/2014/main" id="{249CF0FB-FF1B-2BC5-5408-7C872C0AAE78}"/>
              </a:ext>
            </a:extLst>
          </p:cNvPr>
          <p:cNvSpPr>
            <a:spLocks noGrp="1"/>
          </p:cNvSpPr>
          <p:nvPr>
            <p:ph idx="1"/>
          </p:nvPr>
        </p:nvSpPr>
        <p:spPr>
          <a:xfrm>
            <a:off x="6323013" y="682453"/>
            <a:ext cx="5181600" cy="6171096"/>
          </a:xfrm>
        </p:spPr>
        <p:txBody>
          <a:bodyPr anchor="t">
            <a:normAutofit lnSpcReduction="10000"/>
          </a:bodyPr>
          <a:lstStyle/>
          <a:p>
            <a:r>
              <a:rPr lang="en-US" sz="2800" dirty="0"/>
              <a:t>Seed is sown</a:t>
            </a:r>
          </a:p>
          <a:p>
            <a:endParaRPr lang="en-US" sz="2800" dirty="0"/>
          </a:p>
          <a:p>
            <a:r>
              <a:rPr lang="en-US" sz="2800" dirty="0"/>
              <a:t>The seed dies in the ground</a:t>
            </a:r>
          </a:p>
          <a:p>
            <a:endParaRPr lang="en-US" sz="2800" dirty="0"/>
          </a:p>
          <a:p>
            <a:r>
              <a:rPr lang="en-US" sz="2800" dirty="0"/>
              <a:t>Then ‘germinates life’ – gives birth to a sprout</a:t>
            </a:r>
          </a:p>
          <a:p>
            <a:endParaRPr lang="en-US" sz="2800" dirty="0"/>
          </a:p>
          <a:p>
            <a:r>
              <a:rPr lang="en-US" sz="2800" dirty="0"/>
              <a:t>Then grows to its fullest potential...</a:t>
            </a:r>
          </a:p>
          <a:p>
            <a:endParaRPr lang="en-US" sz="2800" dirty="0"/>
          </a:p>
          <a:p>
            <a:pPr marL="0" indent="0" algn="r">
              <a:buNone/>
            </a:pPr>
            <a:r>
              <a:rPr lang="en-US" sz="2800" dirty="0"/>
              <a:t>John 12: 24</a:t>
            </a:r>
          </a:p>
        </p:txBody>
      </p:sp>
      <p:pic>
        <p:nvPicPr>
          <p:cNvPr id="7" name="Picture 6">
            <a:extLst>
              <a:ext uri="{FF2B5EF4-FFF2-40B4-BE49-F238E27FC236}">
                <a16:creationId xmlns:a16="http://schemas.microsoft.com/office/drawing/2014/main" id="{B83CA4DD-66EE-D49C-60FF-D6BAEE4B8D7E}"/>
              </a:ext>
            </a:extLst>
          </p:cNvPr>
          <p:cNvPicPr>
            <a:picLocks noChangeAspect="1"/>
          </p:cNvPicPr>
          <p:nvPr/>
        </p:nvPicPr>
        <p:blipFill>
          <a:blip r:embed="rId2"/>
          <a:stretch>
            <a:fillRect/>
          </a:stretch>
        </p:blipFill>
        <p:spPr>
          <a:xfrm>
            <a:off x="892313" y="1422400"/>
            <a:ext cx="5080000" cy="5080000"/>
          </a:xfrm>
          <a:prstGeom prst="rect">
            <a:avLst/>
          </a:prstGeom>
        </p:spPr>
      </p:pic>
    </p:spTree>
    <p:extLst>
      <p:ext uri="{BB962C8B-B14F-4D97-AF65-F5344CB8AC3E}">
        <p14:creationId xmlns:p14="http://schemas.microsoft.com/office/powerpoint/2010/main" val="2663121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1"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12"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13"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14"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15"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16"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17"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18"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19"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20"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21"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22"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24" name="Group 23">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5"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26"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27"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28"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29"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30"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31"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32"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33"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34"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35"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36"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38" name="Rectangle 37">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0" name="Freeform 11">
            <a:extLst>
              <a:ext uri="{FF2B5EF4-FFF2-40B4-BE49-F238E27FC236}">
                <a16:creationId xmlns:a16="http://schemas.microsoft.com/office/drawing/2014/main" id="{A57352BE-A213-4040-BE8E-D4A925AD9D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2" name="Title 1">
            <a:extLst>
              <a:ext uri="{FF2B5EF4-FFF2-40B4-BE49-F238E27FC236}">
                <a16:creationId xmlns:a16="http://schemas.microsoft.com/office/drawing/2014/main" id="{A790B87C-72CC-ABB5-0A8E-1D8889C622CA}"/>
              </a:ext>
            </a:extLst>
          </p:cNvPr>
          <p:cNvSpPr>
            <a:spLocks noGrp="1"/>
          </p:cNvSpPr>
          <p:nvPr>
            <p:ph type="title"/>
          </p:nvPr>
        </p:nvSpPr>
        <p:spPr>
          <a:xfrm>
            <a:off x="1437400" y="143791"/>
            <a:ext cx="4315846" cy="900526"/>
          </a:xfrm>
        </p:spPr>
        <p:txBody>
          <a:bodyPr vert="horz" lIns="91440" tIns="45720" rIns="91440" bIns="45720" rtlCol="0" anchor="t">
            <a:normAutofit fontScale="90000"/>
          </a:bodyPr>
          <a:lstStyle/>
          <a:p>
            <a:pPr algn="ctr"/>
            <a:r>
              <a:rPr lang="en-US" sz="2800" dirty="0"/>
              <a:t>What happened – Cain and Abel?</a:t>
            </a:r>
          </a:p>
        </p:txBody>
      </p:sp>
      <p:sp>
        <p:nvSpPr>
          <p:cNvPr id="4" name="Text Placeholder 3">
            <a:extLst>
              <a:ext uri="{FF2B5EF4-FFF2-40B4-BE49-F238E27FC236}">
                <a16:creationId xmlns:a16="http://schemas.microsoft.com/office/drawing/2014/main" id="{DEC1DF6F-C73F-D791-8FF1-7F45D75906E4}"/>
              </a:ext>
            </a:extLst>
          </p:cNvPr>
          <p:cNvSpPr>
            <a:spLocks noGrp="1"/>
          </p:cNvSpPr>
          <p:nvPr>
            <p:ph type="body" sz="half" idx="2"/>
          </p:nvPr>
        </p:nvSpPr>
        <p:spPr>
          <a:xfrm>
            <a:off x="1020190" y="1221671"/>
            <a:ext cx="5850651" cy="5378669"/>
          </a:xfrm>
        </p:spPr>
        <p:txBody>
          <a:bodyPr vert="horz" lIns="91440" tIns="45720" rIns="91440" bIns="45720" rtlCol="0">
            <a:normAutofit/>
          </a:bodyPr>
          <a:lstStyle/>
          <a:p>
            <a:r>
              <a:rPr lang="en-US" sz="2800" dirty="0">
                <a:solidFill>
                  <a:schemeClr val="tx1"/>
                </a:solidFill>
              </a:rPr>
              <a:t>Gen 4: 1 – 10</a:t>
            </a:r>
          </a:p>
          <a:p>
            <a:r>
              <a:rPr lang="en-US" sz="2800" dirty="0">
                <a:solidFill>
                  <a:schemeClr val="tx1"/>
                </a:solidFill>
              </a:rPr>
              <a:t>Adam and Eve’s 1</a:t>
            </a:r>
            <a:r>
              <a:rPr lang="en-US" sz="2800" baseline="30000" dirty="0">
                <a:solidFill>
                  <a:schemeClr val="tx1"/>
                </a:solidFill>
              </a:rPr>
              <a:t>st</a:t>
            </a:r>
            <a:r>
              <a:rPr lang="en-US" sz="2800" dirty="0">
                <a:solidFill>
                  <a:schemeClr val="tx1"/>
                </a:solidFill>
              </a:rPr>
              <a:t> born – Cain</a:t>
            </a:r>
          </a:p>
          <a:p>
            <a:r>
              <a:rPr lang="en-US" sz="2800" dirty="0">
                <a:solidFill>
                  <a:schemeClr val="tx1"/>
                </a:solidFill>
              </a:rPr>
              <a:t>Abel – 2</a:t>
            </a:r>
            <a:r>
              <a:rPr lang="en-US" sz="2800" baseline="30000" dirty="0">
                <a:solidFill>
                  <a:schemeClr val="tx1"/>
                </a:solidFill>
              </a:rPr>
              <a:t>nd</a:t>
            </a:r>
            <a:r>
              <a:rPr lang="en-US" sz="2800" dirty="0">
                <a:solidFill>
                  <a:schemeClr val="tx1"/>
                </a:solidFill>
              </a:rPr>
              <a:t> born, name = breath or vapor</a:t>
            </a:r>
          </a:p>
          <a:p>
            <a:r>
              <a:rPr lang="en-US" sz="2800" dirty="0">
                <a:solidFill>
                  <a:schemeClr val="tx1"/>
                </a:solidFill>
              </a:rPr>
              <a:t>Cain was a ‘farmer’ and Abel was a shepherd</a:t>
            </a:r>
          </a:p>
          <a:p>
            <a:r>
              <a:rPr lang="en-US" sz="2800" dirty="0">
                <a:solidFill>
                  <a:schemeClr val="tx1"/>
                </a:solidFill>
              </a:rPr>
              <a:t>v4The Lord looked with favor on Abel’s offering (a lamb) but not on Cain’s offering (sheaf of wheat)... So Cain was very angry...</a:t>
            </a:r>
          </a:p>
        </p:txBody>
      </p:sp>
      <p:pic>
        <p:nvPicPr>
          <p:cNvPr id="5" name="Content Placeholder 4">
            <a:extLst>
              <a:ext uri="{FF2B5EF4-FFF2-40B4-BE49-F238E27FC236}">
                <a16:creationId xmlns:a16="http://schemas.microsoft.com/office/drawing/2014/main" id="{3D192109-BA8D-D0A6-1596-AD2433CC2264}"/>
              </a:ext>
            </a:extLst>
          </p:cNvPr>
          <p:cNvPicPr>
            <a:picLocks noGrp="1" noChangeAspect="1"/>
          </p:cNvPicPr>
          <p:nvPr>
            <p:ph idx="1"/>
          </p:nvPr>
        </p:nvPicPr>
        <p:blipFill>
          <a:blip r:embed="rId2"/>
          <a:srcRect b="8374"/>
          <a:stretch>
            <a:fillRect/>
          </a:stretch>
        </p:blipFill>
        <p:spPr>
          <a:xfrm>
            <a:off x="7041496" y="10"/>
            <a:ext cx="5150504" cy="6857990"/>
          </a:xfrm>
          <a:prstGeom prst="rect">
            <a:avLst/>
          </a:prstGeom>
        </p:spPr>
      </p:pic>
    </p:spTree>
    <p:extLst>
      <p:ext uri="{BB962C8B-B14F-4D97-AF65-F5344CB8AC3E}">
        <p14:creationId xmlns:p14="http://schemas.microsoft.com/office/powerpoint/2010/main" val="501012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DA10629-44AC-4431-9F16-F43D9ABCDBAF}"/>
              </a:ext>
            </a:extLst>
          </p:cNvPr>
          <p:cNvSpPr>
            <a:spLocks noGrp="1"/>
          </p:cNvSpPr>
          <p:nvPr>
            <p:ph idx="1"/>
          </p:nvPr>
        </p:nvSpPr>
        <p:spPr>
          <a:xfrm>
            <a:off x="1669774" y="596347"/>
            <a:ext cx="9834838" cy="5711687"/>
          </a:xfrm>
        </p:spPr>
        <p:txBody>
          <a:bodyPr>
            <a:normAutofit lnSpcReduction="10000"/>
          </a:bodyPr>
          <a:lstStyle/>
          <a:p>
            <a:pPr marL="0" indent="0">
              <a:buNone/>
            </a:pPr>
            <a:r>
              <a:rPr lang="en-US" sz="2800" dirty="0"/>
              <a:t>V6 “The Lord said to Cain, ‘Why are you angry? If you do what is right, your offering will be accepted...</a:t>
            </a:r>
            <a:r>
              <a:rPr lang="en-US" sz="2800" baseline="30000" dirty="0"/>
              <a:t>7</a:t>
            </a:r>
            <a:r>
              <a:rPr lang="en-US" sz="2800" dirty="0"/>
              <a:t>sin is crouching at your door; it desires to have you, but you must rule over it!”</a:t>
            </a:r>
          </a:p>
          <a:p>
            <a:pPr marL="0" indent="0">
              <a:buNone/>
            </a:pPr>
            <a:endParaRPr lang="en-US" sz="2800" dirty="0"/>
          </a:p>
          <a:p>
            <a:pPr marL="0" indent="0">
              <a:buNone/>
            </a:pPr>
            <a:r>
              <a:rPr lang="en-US" sz="2800" dirty="0"/>
              <a:t>The Lord gave Cain a chance ... But he killed his brother Abel...</a:t>
            </a:r>
          </a:p>
          <a:p>
            <a:pPr marL="0" indent="0">
              <a:buNone/>
            </a:pPr>
            <a:endParaRPr lang="en-US" sz="2800" dirty="0"/>
          </a:p>
          <a:p>
            <a:pPr marL="0" indent="0">
              <a:buNone/>
            </a:pPr>
            <a:r>
              <a:rPr lang="en-US" sz="2800" dirty="0"/>
              <a:t>V9 The Lord asks Cain, ‘Where is your brother Abel?’ And he states, “Am I my brother’s keeper (babysitter)?”</a:t>
            </a:r>
          </a:p>
          <a:p>
            <a:pPr marL="0" indent="0">
              <a:buNone/>
            </a:pPr>
            <a:r>
              <a:rPr lang="en-US" sz="2800" dirty="0"/>
              <a:t>V10  The Lord responded, “Cain, what have you done?”...</a:t>
            </a:r>
          </a:p>
        </p:txBody>
      </p:sp>
    </p:spTree>
    <p:extLst>
      <p:ext uri="{BB962C8B-B14F-4D97-AF65-F5344CB8AC3E}">
        <p14:creationId xmlns:p14="http://schemas.microsoft.com/office/powerpoint/2010/main" val="3387032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00D8F1-01F6-3996-381C-3B84063DC1E7}"/>
              </a:ext>
            </a:extLst>
          </p:cNvPr>
          <p:cNvSpPr>
            <a:spLocks noGrp="1"/>
          </p:cNvSpPr>
          <p:nvPr>
            <p:ph idx="1"/>
          </p:nvPr>
        </p:nvSpPr>
        <p:spPr>
          <a:xfrm>
            <a:off x="1669774" y="490330"/>
            <a:ext cx="9834838" cy="6029740"/>
          </a:xfrm>
        </p:spPr>
        <p:txBody>
          <a:bodyPr>
            <a:normAutofit/>
          </a:bodyPr>
          <a:lstStyle/>
          <a:p>
            <a:pPr marL="0" indent="0">
              <a:buNone/>
            </a:pPr>
            <a:r>
              <a:rPr lang="en-US" sz="2800" dirty="0"/>
              <a:t>The problem was not the offering...the problem was in the attitude of “obedience”...</a:t>
            </a:r>
          </a:p>
          <a:p>
            <a:pPr marL="0" indent="0">
              <a:buNone/>
            </a:pPr>
            <a:endParaRPr lang="en-US" sz="2800" dirty="0"/>
          </a:p>
          <a:p>
            <a:pPr marL="0" indent="0">
              <a:buNone/>
            </a:pPr>
            <a:r>
              <a:rPr lang="en-US" sz="2800" dirty="0"/>
              <a:t>Obedience requires faith in the Lord’s ability to provide! </a:t>
            </a:r>
          </a:p>
          <a:p>
            <a:pPr marL="0" indent="0">
              <a:buNone/>
            </a:pPr>
            <a:endParaRPr lang="en-US" sz="2800" dirty="0"/>
          </a:p>
          <a:p>
            <a:pPr marL="0" indent="0">
              <a:buNone/>
            </a:pPr>
            <a:r>
              <a:rPr lang="en-US" sz="2800" dirty="0"/>
              <a:t>The Feast of First Fruit was symbolic of Thanksgiving and dependence on His provision: </a:t>
            </a:r>
            <a:r>
              <a:rPr lang="en-US" sz="2800" dirty="0" err="1"/>
              <a:t>bikkweum</a:t>
            </a:r>
            <a:r>
              <a:rPr lang="en-US" sz="2800" dirty="0"/>
              <a:t> = Hebrew for “promise to come”</a:t>
            </a:r>
          </a:p>
          <a:p>
            <a:pPr marL="0" indent="0">
              <a:buNone/>
            </a:pPr>
            <a:endParaRPr lang="en-US" sz="2800" dirty="0"/>
          </a:p>
          <a:p>
            <a:pPr marL="0" indent="0">
              <a:buNone/>
            </a:pPr>
            <a:r>
              <a:rPr lang="en-US" sz="2800" dirty="0"/>
              <a:t>The planting, the watering, the waiting for the harvest or “the promise to come”... Feast of First Fruit</a:t>
            </a:r>
          </a:p>
        </p:txBody>
      </p:sp>
    </p:spTree>
    <p:extLst>
      <p:ext uri="{BB962C8B-B14F-4D97-AF65-F5344CB8AC3E}">
        <p14:creationId xmlns:p14="http://schemas.microsoft.com/office/powerpoint/2010/main" val="4056204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7BD1B-0FE2-853A-06A0-B8E126CAE503}"/>
              </a:ext>
            </a:extLst>
          </p:cNvPr>
          <p:cNvSpPr>
            <a:spLocks noGrp="1"/>
          </p:cNvSpPr>
          <p:nvPr>
            <p:ph type="title"/>
          </p:nvPr>
        </p:nvSpPr>
        <p:spPr>
          <a:xfrm>
            <a:off x="1758038" y="211911"/>
            <a:ext cx="8911687" cy="621594"/>
          </a:xfrm>
        </p:spPr>
        <p:txBody>
          <a:bodyPr>
            <a:normAutofit/>
          </a:bodyPr>
          <a:lstStyle/>
          <a:p>
            <a:r>
              <a:rPr lang="en-US" sz="3200" dirty="0"/>
              <a:t>I Corinthians 15: 4 – 57 Jesus is the First Fruit!</a:t>
            </a:r>
          </a:p>
        </p:txBody>
      </p:sp>
      <p:sp>
        <p:nvSpPr>
          <p:cNvPr id="3" name="Content Placeholder 2">
            <a:extLst>
              <a:ext uri="{FF2B5EF4-FFF2-40B4-BE49-F238E27FC236}">
                <a16:creationId xmlns:a16="http://schemas.microsoft.com/office/drawing/2014/main" id="{D29816BD-A1F1-F886-764D-930932C0FD60}"/>
              </a:ext>
            </a:extLst>
          </p:cNvPr>
          <p:cNvSpPr>
            <a:spLocks noGrp="1"/>
          </p:cNvSpPr>
          <p:nvPr>
            <p:ph idx="1"/>
          </p:nvPr>
        </p:nvSpPr>
        <p:spPr>
          <a:xfrm>
            <a:off x="1510748" y="1152939"/>
            <a:ext cx="9993864" cy="5261113"/>
          </a:xfrm>
        </p:spPr>
        <p:txBody>
          <a:bodyPr>
            <a:normAutofit/>
          </a:bodyPr>
          <a:lstStyle/>
          <a:p>
            <a:pPr marL="0" indent="0">
              <a:buNone/>
            </a:pPr>
            <a:r>
              <a:rPr lang="en-US" sz="2800" dirty="0"/>
              <a:t>V4 – 8 Paul states facts about Jesus’ being seen after He was crucified; the apostles saw Him, 500 people at one time saw Him, and Paul saw Him on the road to Damascus.</a:t>
            </a:r>
          </a:p>
          <a:p>
            <a:pPr marL="0" indent="0">
              <a:buNone/>
            </a:pPr>
            <a:r>
              <a:rPr lang="en-US" sz="2800" dirty="0"/>
              <a:t>V13 – 17 If Jesus did not raise from the dead - our faith would be worthless, we would be liars, and we would be still dead in our sins!</a:t>
            </a:r>
          </a:p>
          <a:p>
            <a:pPr marL="0" indent="0">
              <a:buNone/>
            </a:pPr>
            <a:endParaRPr lang="en-US" sz="2800" dirty="0"/>
          </a:p>
          <a:p>
            <a:pPr marL="0" indent="0">
              <a:buNone/>
            </a:pPr>
            <a:r>
              <a:rPr lang="en-US" sz="2800" dirty="0"/>
              <a:t>V20 But Christ has indeed been raised from the dead, He is the first fruit – the </a:t>
            </a:r>
            <a:r>
              <a:rPr lang="en-US" sz="2800" dirty="0" err="1"/>
              <a:t>bikkweum</a:t>
            </a:r>
            <a:r>
              <a:rPr lang="en-US" sz="2800" dirty="0"/>
              <a:t> = promise to come...</a:t>
            </a:r>
          </a:p>
        </p:txBody>
      </p:sp>
    </p:spTree>
    <p:extLst>
      <p:ext uri="{BB962C8B-B14F-4D97-AF65-F5344CB8AC3E}">
        <p14:creationId xmlns:p14="http://schemas.microsoft.com/office/powerpoint/2010/main" val="124831759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138</TotalTime>
  <Words>861</Words>
  <Application>Microsoft Macintosh PowerPoint</Application>
  <PresentationFormat>Widescreen</PresentationFormat>
  <Paragraphs>63</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Century Gothic</vt:lpstr>
      <vt:lpstr>Wingdings 3</vt:lpstr>
      <vt:lpstr>Wisp</vt:lpstr>
      <vt:lpstr>The Feast of the First Fruit</vt:lpstr>
      <vt:lpstr>Review...</vt:lpstr>
      <vt:lpstr>Feast of the First Fruit</vt:lpstr>
      <vt:lpstr>PowerPoint Presentation</vt:lpstr>
      <vt:lpstr>Note:</vt:lpstr>
      <vt:lpstr>What happened – Cain and Abel?</vt:lpstr>
      <vt:lpstr>PowerPoint Presentation</vt:lpstr>
      <vt:lpstr>PowerPoint Presentation</vt:lpstr>
      <vt:lpstr>I Corinthians 15: 4 – 57 Jesus is the First Fruit!</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 Smith</dc:creator>
  <cp:lastModifiedBy>JoAnn Smith</cp:lastModifiedBy>
  <cp:revision>4</cp:revision>
  <dcterms:created xsi:type="dcterms:W3CDTF">2026-07-18T18:02:52Z</dcterms:created>
  <dcterms:modified xsi:type="dcterms:W3CDTF">2026-07-18T20:22:47Z</dcterms:modified>
</cp:coreProperties>
</file>