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7" r:id="rId4"/>
    <p:sldId id="259" r:id="rId5"/>
    <p:sldId id="260" r:id="rId6"/>
    <p:sldId id="261" r:id="rId7"/>
    <p:sldId id="263" r:id="rId8"/>
    <p:sldId id="262"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606"/>
    <p:restoredTop sz="94661"/>
  </p:normalViewPr>
  <p:slideViewPr>
    <p:cSldViewPr snapToGrid="0">
      <p:cViewPr varScale="1">
        <p:scale>
          <a:sx n="95" d="100"/>
          <a:sy n="95" d="100"/>
        </p:scale>
        <p:origin x="41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7/24/26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46C117F-5CCF-4837-BE5F-2B92066CAFAF}" type="datetimeFigureOut">
              <a:rPr lang="en-US" dirty="0"/>
              <a:t>7/24/26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EB90BD-B6CE-46B7-997F-7313B992CCDC}" type="datetimeFigureOut">
              <a:rPr lang="en-US" dirty="0"/>
              <a:t>7/24/26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DB9D11F-B188-461D-B23F-39381795C052}" type="datetimeFigureOut">
              <a:rPr lang="en-US" dirty="0"/>
              <a:t>7/24/26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E6D8D9-55A2-4063-B0F3-121F44549695}" type="datetimeFigureOut">
              <a:rPr lang="en-US" dirty="0"/>
              <a:t>7/24/26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4B24536-994D-4021-A283-9F449C0DB509}" type="datetimeFigureOut">
              <a:rPr lang="en-US" dirty="0"/>
              <a:t>7/24/26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CBBBB78-C96F-47B7-AB17-D852CA960AC9}" type="datetimeFigureOut">
              <a:rPr lang="en-US" dirty="0"/>
              <a:t>7/24/26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7/24/26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7/24/26</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7/24/26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0578ACC-22D6-47C1-A373-4FD133E34F3C}" type="datetimeFigureOut">
              <a:rPr lang="en-US" dirty="0"/>
              <a:t>7/24/26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7/24/26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7/24/26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7/24/26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7/24/26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331444B-B92B-4E27-8C94-BB93EAF5CB18}" type="datetimeFigureOut">
              <a:rPr lang="en-US" dirty="0"/>
              <a:t>7/24/26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63EFA5E-FA76-400D-B3DC-F0BA90E6D107}" type="datetimeFigureOut">
              <a:rPr lang="en-US" dirty="0"/>
              <a:t>7/24/26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7/24/26</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2A1CC-D2BC-5EB7-B1AF-3C86ED053DF0}"/>
              </a:ext>
            </a:extLst>
          </p:cNvPr>
          <p:cNvSpPr>
            <a:spLocks noGrp="1"/>
          </p:cNvSpPr>
          <p:nvPr>
            <p:ph type="ctrTitle"/>
          </p:nvPr>
        </p:nvSpPr>
        <p:spPr>
          <a:xfrm>
            <a:off x="680322" y="2586446"/>
            <a:ext cx="8144134" cy="1685108"/>
          </a:xfrm>
        </p:spPr>
        <p:txBody>
          <a:bodyPr/>
          <a:lstStyle/>
          <a:p>
            <a:pPr algn="ctr"/>
            <a:r>
              <a:rPr lang="en-US" dirty="0"/>
              <a:t>Feasts of Weeks or</a:t>
            </a:r>
            <a:br>
              <a:rPr lang="en-US" dirty="0"/>
            </a:br>
            <a:r>
              <a:rPr lang="en-US" dirty="0"/>
              <a:t>Pentecost</a:t>
            </a:r>
          </a:p>
        </p:txBody>
      </p:sp>
      <p:sp>
        <p:nvSpPr>
          <p:cNvPr id="3" name="Subtitle 2">
            <a:extLst>
              <a:ext uri="{FF2B5EF4-FFF2-40B4-BE49-F238E27FC236}">
                <a16:creationId xmlns:a16="http://schemas.microsoft.com/office/drawing/2014/main" id="{A9ECE56B-1745-828F-4048-532D1EFE113C}"/>
              </a:ext>
            </a:extLst>
          </p:cNvPr>
          <p:cNvSpPr>
            <a:spLocks noGrp="1"/>
          </p:cNvSpPr>
          <p:nvPr>
            <p:ph type="subTitle" idx="1"/>
          </p:nvPr>
        </p:nvSpPr>
        <p:spPr/>
        <p:txBody>
          <a:bodyPr>
            <a:normAutofit/>
          </a:bodyPr>
          <a:lstStyle/>
          <a:p>
            <a:r>
              <a:rPr lang="en-US" sz="2800" dirty="0"/>
              <a:t>Leviticus 23: 15 – 21</a:t>
            </a:r>
          </a:p>
          <a:p>
            <a:r>
              <a:rPr lang="en-US" sz="2800" dirty="0"/>
              <a:t>Acts 1 &amp; 2</a:t>
            </a:r>
          </a:p>
        </p:txBody>
      </p:sp>
      <p:sp>
        <p:nvSpPr>
          <p:cNvPr id="4" name="TextBox 3">
            <a:extLst>
              <a:ext uri="{FF2B5EF4-FFF2-40B4-BE49-F238E27FC236}">
                <a16:creationId xmlns:a16="http://schemas.microsoft.com/office/drawing/2014/main" id="{17F3E896-81A5-6D74-746C-D4C71ED55B59}"/>
              </a:ext>
            </a:extLst>
          </p:cNvPr>
          <p:cNvSpPr txBox="1"/>
          <p:nvPr/>
        </p:nvSpPr>
        <p:spPr>
          <a:xfrm>
            <a:off x="9300755" y="2834640"/>
            <a:ext cx="2651760" cy="923330"/>
          </a:xfrm>
          <a:prstGeom prst="rect">
            <a:avLst/>
          </a:prstGeom>
          <a:noFill/>
        </p:spPr>
        <p:txBody>
          <a:bodyPr wrap="square" rtlCol="0">
            <a:spAutoFit/>
          </a:bodyPr>
          <a:lstStyle/>
          <a:p>
            <a:r>
              <a:rPr lang="en-US" sz="5400" dirty="0"/>
              <a:t>Shavuot</a:t>
            </a:r>
          </a:p>
        </p:txBody>
      </p:sp>
    </p:spTree>
    <p:extLst>
      <p:ext uri="{BB962C8B-B14F-4D97-AF65-F5344CB8AC3E}">
        <p14:creationId xmlns:p14="http://schemas.microsoft.com/office/powerpoint/2010/main" val="34161635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A61D9-27B8-E568-CE4C-A59D88BFFB3A}"/>
              </a:ext>
            </a:extLst>
          </p:cNvPr>
          <p:cNvSpPr>
            <a:spLocks noGrp="1"/>
          </p:cNvSpPr>
          <p:nvPr>
            <p:ph type="title"/>
          </p:nvPr>
        </p:nvSpPr>
        <p:spPr/>
        <p:txBody>
          <a:bodyPr/>
          <a:lstStyle/>
          <a:p>
            <a:r>
              <a:rPr lang="en-US" dirty="0"/>
              <a:t>Acts 1: 8 &amp; 9</a:t>
            </a:r>
          </a:p>
        </p:txBody>
      </p:sp>
      <p:sp>
        <p:nvSpPr>
          <p:cNvPr id="3" name="Content Placeholder 2">
            <a:extLst>
              <a:ext uri="{FF2B5EF4-FFF2-40B4-BE49-F238E27FC236}">
                <a16:creationId xmlns:a16="http://schemas.microsoft.com/office/drawing/2014/main" id="{0123C1F4-8002-8CA4-A9AA-68964E440549}"/>
              </a:ext>
            </a:extLst>
          </p:cNvPr>
          <p:cNvSpPr>
            <a:spLocks noGrp="1"/>
          </p:cNvSpPr>
          <p:nvPr>
            <p:ph idx="1"/>
          </p:nvPr>
        </p:nvSpPr>
        <p:spPr>
          <a:xfrm>
            <a:off x="339634" y="2820198"/>
            <a:ext cx="11220994" cy="3384659"/>
          </a:xfrm>
        </p:spPr>
        <p:txBody>
          <a:bodyPr>
            <a:normAutofit/>
          </a:bodyPr>
          <a:lstStyle/>
          <a:p>
            <a:pPr marL="0" indent="0">
              <a:buNone/>
            </a:pPr>
            <a:r>
              <a:rPr lang="en-US" sz="3600" dirty="0"/>
              <a:t>“But you will receive power when the Holy Spirit comes on you; and you will be My witnesses in Jerusalem, and in all of Judea, and Samaria, and to the ends of the world”.</a:t>
            </a:r>
          </a:p>
          <a:p>
            <a:pPr marL="0" indent="0">
              <a:buNone/>
            </a:pPr>
            <a:r>
              <a:rPr lang="en-US" sz="3600" dirty="0"/>
              <a:t>Then He was taken from them... </a:t>
            </a:r>
          </a:p>
        </p:txBody>
      </p:sp>
    </p:spTree>
    <p:extLst>
      <p:ext uri="{BB962C8B-B14F-4D97-AF65-F5344CB8AC3E}">
        <p14:creationId xmlns:p14="http://schemas.microsoft.com/office/powerpoint/2010/main" val="15554815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C610D2AE-07EF-436A-9755-AA8DF4B933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6CACDD17-9043-46DF-882D-420365B79C1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2" name="Rectangle 31">
            <a:extLst>
              <a:ext uri="{FF2B5EF4-FFF2-40B4-BE49-F238E27FC236}">
                <a16:creationId xmlns:a16="http://schemas.microsoft.com/office/drawing/2014/main" id="{CF2D8AD5-434A-4C0E-9F5B-C1AFD645F3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4959094"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1730E086-B3FE-6A5E-8FDB-3089CB11F31E}"/>
              </a:ext>
            </a:extLst>
          </p:cNvPr>
          <p:cNvSpPr>
            <a:spLocks noGrp="1"/>
          </p:cNvSpPr>
          <p:nvPr>
            <p:ph type="title"/>
          </p:nvPr>
        </p:nvSpPr>
        <p:spPr>
          <a:xfrm>
            <a:off x="680321" y="753228"/>
            <a:ext cx="4136123" cy="1080938"/>
          </a:xfrm>
        </p:spPr>
        <p:txBody>
          <a:bodyPr>
            <a:normAutofit/>
          </a:bodyPr>
          <a:lstStyle/>
          <a:p>
            <a:r>
              <a:rPr lang="en-US" sz="2400"/>
              <a:t>Acts 2: 1 - 12</a:t>
            </a:r>
          </a:p>
        </p:txBody>
      </p:sp>
      <p:pic>
        <p:nvPicPr>
          <p:cNvPr id="34" name="Picture 33">
            <a:extLst>
              <a:ext uri="{FF2B5EF4-FFF2-40B4-BE49-F238E27FC236}">
                <a16:creationId xmlns:a16="http://schemas.microsoft.com/office/drawing/2014/main" id="{E92B246D-47CC-40F8-8DE7-B65D409E945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 y="1970241"/>
            <a:ext cx="4956048" cy="199787"/>
          </a:xfrm>
          <a:prstGeom prst="rect">
            <a:avLst/>
          </a:prstGeom>
        </p:spPr>
      </p:pic>
      <p:sp>
        <p:nvSpPr>
          <p:cNvPr id="3" name="Content Placeholder 2">
            <a:extLst>
              <a:ext uri="{FF2B5EF4-FFF2-40B4-BE49-F238E27FC236}">
                <a16:creationId xmlns:a16="http://schemas.microsoft.com/office/drawing/2014/main" id="{6C5DC9B2-3DFD-0910-4D86-15473E5F1C0B}"/>
              </a:ext>
            </a:extLst>
          </p:cNvPr>
          <p:cNvSpPr>
            <a:spLocks noGrp="1"/>
          </p:cNvSpPr>
          <p:nvPr>
            <p:ph idx="1"/>
          </p:nvPr>
        </p:nvSpPr>
        <p:spPr>
          <a:xfrm>
            <a:off x="143692" y="2070134"/>
            <a:ext cx="11560629" cy="3599316"/>
          </a:xfrm>
        </p:spPr>
        <p:txBody>
          <a:bodyPr>
            <a:normAutofit/>
          </a:bodyPr>
          <a:lstStyle/>
          <a:p>
            <a:pPr marL="0" indent="0">
              <a:buNone/>
            </a:pPr>
            <a:r>
              <a:rPr lang="en-US" sz="2800" dirty="0"/>
              <a:t>“When the day of Pentecost came, they were all together in one place. Suddenly a sound like the blowing of a violent wind came from heaven and filled the whole house where they were sitting. They saw what seemed to be tongues of fire that separated and came and rested on each one of them. All of them were filled with the Holy Spirit and began to speak in tongues as the Spirit enabled them... ‘We hear them declaring the wonders of God in our languages’...”</a:t>
            </a:r>
          </a:p>
        </p:txBody>
      </p:sp>
      <p:pic>
        <p:nvPicPr>
          <p:cNvPr id="4" name="Picture 3">
            <a:extLst>
              <a:ext uri="{FF2B5EF4-FFF2-40B4-BE49-F238E27FC236}">
                <a16:creationId xmlns:a16="http://schemas.microsoft.com/office/drawing/2014/main" id="{5EFD9162-A7E7-224F-934C-AF1A4F613C75}"/>
              </a:ext>
            </a:extLst>
          </p:cNvPr>
          <p:cNvPicPr>
            <a:picLocks noChangeAspect="1"/>
          </p:cNvPicPr>
          <p:nvPr/>
        </p:nvPicPr>
        <p:blipFill>
          <a:blip r:embed="rId4"/>
          <a:srcRect t="29806"/>
          <a:stretch>
            <a:fillRect/>
          </a:stretch>
        </p:blipFill>
        <p:spPr>
          <a:xfrm>
            <a:off x="5745174" y="4913774"/>
            <a:ext cx="6303134" cy="1925142"/>
          </a:xfrm>
          <a:prstGeom prst="rect">
            <a:avLst/>
          </a:prstGeom>
          <a:ln>
            <a:noFill/>
          </a:ln>
          <a:effectLst>
            <a:outerShdw blurRad="76200" dist="63500" dir="5040000" algn="tl" rotWithShape="0">
              <a:srgbClr val="000000">
                <a:alpha val="41000"/>
              </a:srgbClr>
            </a:outerShdw>
          </a:effectLst>
        </p:spPr>
      </p:pic>
      <p:pic>
        <p:nvPicPr>
          <p:cNvPr id="5" name="Picture 4">
            <a:extLst>
              <a:ext uri="{FF2B5EF4-FFF2-40B4-BE49-F238E27FC236}">
                <a16:creationId xmlns:a16="http://schemas.microsoft.com/office/drawing/2014/main" id="{EC7DB919-15DA-29FA-9A8C-0D9A1D9B5966}"/>
              </a:ext>
            </a:extLst>
          </p:cNvPr>
          <p:cNvPicPr>
            <a:picLocks noChangeAspect="1"/>
          </p:cNvPicPr>
          <p:nvPr/>
        </p:nvPicPr>
        <p:blipFill>
          <a:blip r:embed="rId4"/>
          <a:srcRect t="29806"/>
          <a:stretch>
            <a:fillRect/>
          </a:stretch>
        </p:blipFill>
        <p:spPr>
          <a:xfrm>
            <a:off x="7762" y="4913774"/>
            <a:ext cx="5734236" cy="1925142"/>
          </a:xfrm>
          <a:prstGeom prst="rect">
            <a:avLst/>
          </a:prstGeom>
          <a:ln>
            <a:noFill/>
          </a:ln>
          <a:effectLst>
            <a:outerShdw blurRad="76200" dist="63500" dir="5040000" algn="tl" rotWithShape="0">
              <a:srgbClr val="000000">
                <a:alpha val="41000"/>
              </a:srgbClr>
            </a:outerShdw>
          </a:effectLst>
        </p:spPr>
      </p:pic>
      <p:sp>
        <p:nvSpPr>
          <p:cNvPr id="6" name="TextBox 5">
            <a:extLst>
              <a:ext uri="{FF2B5EF4-FFF2-40B4-BE49-F238E27FC236}">
                <a16:creationId xmlns:a16="http://schemas.microsoft.com/office/drawing/2014/main" id="{F0C0CC5C-E9CB-3CC4-C73E-E95E8431F151}"/>
              </a:ext>
            </a:extLst>
          </p:cNvPr>
          <p:cNvSpPr txBox="1"/>
          <p:nvPr/>
        </p:nvSpPr>
        <p:spPr>
          <a:xfrm>
            <a:off x="3160059" y="4913774"/>
            <a:ext cx="5042647" cy="523220"/>
          </a:xfrm>
          <a:prstGeom prst="rect">
            <a:avLst/>
          </a:prstGeom>
          <a:noFill/>
        </p:spPr>
        <p:txBody>
          <a:bodyPr wrap="square" rtlCol="0">
            <a:spAutoFit/>
          </a:bodyPr>
          <a:lstStyle/>
          <a:p>
            <a:pPr algn="ctr"/>
            <a:r>
              <a:rPr lang="en-US" sz="2800" dirty="0"/>
              <a:t>“What does this mean?”</a:t>
            </a:r>
          </a:p>
        </p:txBody>
      </p:sp>
    </p:spTree>
    <p:extLst>
      <p:ext uri="{BB962C8B-B14F-4D97-AF65-F5344CB8AC3E}">
        <p14:creationId xmlns:p14="http://schemas.microsoft.com/office/powerpoint/2010/main" val="34403062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7BAFD-56D1-3E7B-63F8-99B4F1F6E49E}"/>
              </a:ext>
            </a:extLst>
          </p:cNvPr>
          <p:cNvSpPr>
            <a:spLocks noGrp="1"/>
          </p:cNvSpPr>
          <p:nvPr>
            <p:ph type="title"/>
          </p:nvPr>
        </p:nvSpPr>
        <p:spPr/>
        <p:txBody>
          <a:bodyPr/>
          <a:lstStyle/>
          <a:p>
            <a:pPr algn="ctr"/>
            <a:r>
              <a:rPr lang="en-US" dirty="0"/>
              <a:t>Peter quotes from Joel 2: 28 - 32</a:t>
            </a:r>
          </a:p>
        </p:txBody>
      </p:sp>
      <p:sp>
        <p:nvSpPr>
          <p:cNvPr id="3" name="Content Placeholder 2">
            <a:extLst>
              <a:ext uri="{FF2B5EF4-FFF2-40B4-BE49-F238E27FC236}">
                <a16:creationId xmlns:a16="http://schemas.microsoft.com/office/drawing/2014/main" id="{F082E60E-B2BF-2BE6-3D0B-606B6314F566}"/>
              </a:ext>
            </a:extLst>
          </p:cNvPr>
          <p:cNvSpPr>
            <a:spLocks noGrp="1"/>
          </p:cNvSpPr>
          <p:nvPr>
            <p:ph idx="1"/>
          </p:nvPr>
        </p:nvSpPr>
        <p:spPr>
          <a:xfrm>
            <a:off x="680321" y="2630053"/>
            <a:ext cx="10762742" cy="3474719"/>
          </a:xfrm>
        </p:spPr>
        <p:txBody>
          <a:bodyPr>
            <a:normAutofit/>
          </a:bodyPr>
          <a:lstStyle/>
          <a:p>
            <a:pPr marL="0" indent="0" algn="ctr">
              <a:buNone/>
            </a:pPr>
            <a:r>
              <a:rPr lang="en-US" sz="3600" dirty="0"/>
              <a:t>“In the last days, God says, ‘I will pour out My Spirit on all people. Your sons and daughter will prophesy, your young men will see visions, your old men will dream dreams. Even on My servants, both men and women, I will pour out My Spirit in those days, and they will prophesy.’”</a:t>
            </a:r>
          </a:p>
        </p:txBody>
      </p:sp>
    </p:spTree>
    <p:extLst>
      <p:ext uri="{BB962C8B-B14F-4D97-AF65-F5344CB8AC3E}">
        <p14:creationId xmlns:p14="http://schemas.microsoft.com/office/powerpoint/2010/main" val="7147814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6F2ED-5B27-9092-4F2B-53604F02524D}"/>
              </a:ext>
            </a:extLst>
          </p:cNvPr>
          <p:cNvSpPr>
            <a:spLocks noGrp="1"/>
          </p:cNvSpPr>
          <p:nvPr>
            <p:ph type="title"/>
          </p:nvPr>
        </p:nvSpPr>
        <p:spPr/>
        <p:txBody>
          <a:bodyPr/>
          <a:lstStyle/>
          <a:p>
            <a:r>
              <a:rPr lang="en-US" dirty="0"/>
              <a:t>John 7: 38	Rivers of Living Water</a:t>
            </a:r>
          </a:p>
        </p:txBody>
      </p:sp>
      <p:sp>
        <p:nvSpPr>
          <p:cNvPr id="3" name="Content Placeholder 2">
            <a:extLst>
              <a:ext uri="{FF2B5EF4-FFF2-40B4-BE49-F238E27FC236}">
                <a16:creationId xmlns:a16="http://schemas.microsoft.com/office/drawing/2014/main" id="{04EB5259-10F9-81C1-AF3D-FBC8E7D95EEB}"/>
              </a:ext>
            </a:extLst>
          </p:cNvPr>
          <p:cNvSpPr>
            <a:spLocks noGrp="1"/>
          </p:cNvSpPr>
          <p:nvPr>
            <p:ph idx="1"/>
          </p:nvPr>
        </p:nvSpPr>
        <p:spPr>
          <a:xfrm>
            <a:off x="680321" y="2728759"/>
            <a:ext cx="10279416" cy="3599316"/>
          </a:xfrm>
        </p:spPr>
        <p:txBody>
          <a:bodyPr>
            <a:noAutofit/>
          </a:bodyPr>
          <a:lstStyle/>
          <a:p>
            <a:pPr marL="0" indent="0">
              <a:buNone/>
            </a:pPr>
            <a:r>
              <a:rPr lang="en-US" sz="3600" dirty="0"/>
              <a:t>“Jesus stood and said, ‘Let anyone who is thirsty come to Me, and as scripture has said, rivers of living water will flow from within them.’</a:t>
            </a:r>
          </a:p>
          <a:p>
            <a:pPr marL="0" indent="0">
              <a:buNone/>
            </a:pPr>
            <a:r>
              <a:rPr lang="en-US" sz="3600" dirty="0"/>
              <a:t>By this He meant the Spirit, Whom those who believed in Him were to later receive (the day of Pentecost).”</a:t>
            </a:r>
          </a:p>
        </p:txBody>
      </p:sp>
    </p:spTree>
    <p:extLst>
      <p:ext uri="{BB962C8B-B14F-4D97-AF65-F5344CB8AC3E}">
        <p14:creationId xmlns:p14="http://schemas.microsoft.com/office/powerpoint/2010/main" val="37166578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36636-5F16-AB43-174C-70AE429AE2A5}"/>
              </a:ext>
            </a:extLst>
          </p:cNvPr>
          <p:cNvSpPr>
            <a:spLocks noGrp="1"/>
          </p:cNvSpPr>
          <p:nvPr>
            <p:ph type="title"/>
          </p:nvPr>
        </p:nvSpPr>
        <p:spPr>
          <a:xfrm>
            <a:off x="471589" y="867072"/>
            <a:ext cx="9448800" cy="914400"/>
          </a:xfrm>
        </p:spPr>
        <p:txBody>
          <a:bodyPr>
            <a:normAutofit/>
          </a:bodyPr>
          <a:lstStyle/>
          <a:p>
            <a:pPr algn="ctr"/>
            <a:r>
              <a:rPr lang="en-US" sz="4000" dirty="0"/>
              <a:t>Review...</a:t>
            </a:r>
          </a:p>
        </p:txBody>
      </p:sp>
      <p:sp>
        <p:nvSpPr>
          <p:cNvPr id="3" name="Content Placeholder 2">
            <a:extLst>
              <a:ext uri="{FF2B5EF4-FFF2-40B4-BE49-F238E27FC236}">
                <a16:creationId xmlns:a16="http://schemas.microsoft.com/office/drawing/2014/main" id="{69B9B26A-C599-80F6-68EE-EF2986B864D0}"/>
              </a:ext>
            </a:extLst>
          </p:cNvPr>
          <p:cNvSpPr>
            <a:spLocks noGrp="1"/>
          </p:cNvSpPr>
          <p:nvPr>
            <p:ph idx="1"/>
          </p:nvPr>
        </p:nvSpPr>
        <p:spPr>
          <a:xfrm>
            <a:off x="143691" y="2034965"/>
            <a:ext cx="11834949" cy="4603873"/>
          </a:xfrm>
        </p:spPr>
        <p:txBody>
          <a:bodyPr>
            <a:normAutofit/>
          </a:bodyPr>
          <a:lstStyle/>
          <a:p>
            <a:r>
              <a:rPr lang="en-US" sz="3200" dirty="0"/>
              <a:t>Keep the Sabbath holy – the foundation of all the feasts</a:t>
            </a:r>
          </a:p>
          <a:p>
            <a:endParaRPr lang="en-US" sz="3200" dirty="0"/>
          </a:p>
          <a:p>
            <a:r>
              <a:rPr lang="en-US" sz="3200" dirty="0"/>
              <a:t>Passover – Jesus the Passover Lamb</a:t>
            </a:r>
          </a:p>
          <a:p>
            <a:endParaRPr lang="en-US" sz="3200" dirty="0"/>
          </a:p>
          <a:p>
            <a:r>
              <a:rPr lang="en-US" sz="3200" dirty="0"/>
              <a:t>Unleavened Bread – Jesus the Bread of Life</a:t>
            </a:r>
          </a:p>
          <a:p>
            <a:endParaRPr lang="en-US" sz="3200" dirty="0"/>
          </a:p>
          <a:p>
            <a:r>
              <a:rPr lang="en-US" sz="3200" dirty="0"/>
              <a:t>First Fruits – Jesus is the First to be Resurrected</a:t>
            </a:r>
          </a:p>
          <a:p>
            <a:pPr marL="0" indent="0">
              <a:buNone/>
            </a:pPr>
            <a:endParaRPr lang="en-US" sz="3200" dirty="0"/>
          </a:p>
        </p:txBody>
      </p:sp>
    </p:spTree>
    <p:extLst>
      <p:ext uri="{BB962C8B-B14F-4D97-AF65-F5344CB8AC3E}">
        <p14:creationId xmlns:p14="http://schemas.microsoft.com/office/powerpoint/2010/main" val="800438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7A0993E6-48DE-0961-7ABF-AEC9CBF15E20}"/>
              </a:ext>
            </a:extLst>
          </p:cNvPr>
          <p:cNvPicPr>
            <a:picLocks noGrp="1" noChangeAspect="1"/>
          </p:cNvPicPr>
          <p:nvPr>
            <p:ph idx="1"/>
          </p:nvPr>
        </p:nvPicPr>
        <p:blipFill>
          <a:blip r:embed="rId2"/>
          <a:srcRect b="3434"/>
          <a:stretch>
            <a:fillRect/>
          </a:stretch>
        </p:blipFill>
        <p:spPr>
          <a:xfrm>
            <a:off x="0" y="-91176"/>
            <a:ext cx="12192000" cy="6949176"/>
          </a:xfrm>
          <a:prstGeom prst="rect">
            <a:avLst/>
          </a:prstGeom>
        </p:spPr>
      </p:pic>
      <p:sp>
        <p:nvSpPr>
          <p:cNvPr id="2" name="TextBox 1">
            <a:extLst>
              <a:ext uri="{FF2B5EF4-FFF2-40B4-BE49-F238E27FC236}">
                <a16:creationId xmlns:a16="http://schemas.microsoft.com/office/drawing/2014/main" id="{39EB986E-546B-9354-BAB9-C3F41E627AE7}"/>
              </a:ext>
            </a:extLst>
          </p:cNvPr>
          <p:cNvSpPr txBox="1"/>
          <p:nvPr/>
        </p:nvSpPr>
        <p:spPr>
          <a:xfrm>
            <a:off x="7726017" y="3776870"/>
            <a:ext cx="583096" cy="369332"/>
          </a:xfrm>
          <a:prstGeom prst="rect">
            <a:avLst/>
          </a:prstGeom>
          <a:noFill/>
        </p:spPr>
        <p:txBody>
          <a:bodyPr wrap="square" rtlCol="0">
            <a:spAutoFit/>
          </a:bodyPr>
          <a:lstStyle/>
          <a:p>
            <a:r>
              <a:rPr lang="en-US" dirty="0">
                <a:solidFill>
                  <a:schemeClr val="bg1"/>
                </a:solidFill>
              </a:rPr>
              <a:t>#1</a:t>
            </a:r>
          </a:p>
        </p:txBody>
      </p:sp>
      <p:sp>
        <p:nvSpPr>
          <p:cNvPr id="3" name="TextBox 2">
            <a:extLst>
              <a:ext uri="{FF2B5EF4-FFF2-40B4-BE49-F238E27FC236}">
                <a16:creationId xmlns:a16="http://schemas.microsoft.com/office/drawing/2014/main" id="{896E69AF-4748-D01E-8509-0AD2D607A08C}"/>
              </a:ext>
            </a:extLst>
          </p:cNvPr>
          <p:cNvSpPr txBox="1"/>
          <p:nvPr/>
        </p:nvSpPr>
        <p:spPr>
          <a:xfrm>
            <a:off x="7487478" y="4990366"/>
            <a:ext cx="530087" cy="369332"/>
          </a:xfrm>
          <a:prstGeom prst="rect">
            <a:avLst/>
          </a:prstGeom>
          <a:noFill/>
        </p:spPr>
        <p:txBody>
          <a:bodyPr wrap="square" rtlCol="0">
            <a:spAutoFit/>
          </a:bodyPr>
          <a:lstStyle/>
          <a:p>
            <a:r>
              <a:rPr lang="en-US" dirty="0">
                <a:solidFill>
                  <a:schemeClr val="bg1"/>
                </a:solidFill>
              </a:rPr>
              <a:t>#2</a:t>
            </a:r>
          </a:p>
        </p:txBody>
      </p:sp>
      <p:sp>
        <p:nvSpPr>
          <p:cNvPr id="5" name="TextBox 4">
            <a:extLst>
              <a:ext uri="{FF2B5EF4-FFF2-40B4-BE49-F238E27FC236}">
                <a16:creationId xmlns:a16="http://schemas.microsoft.com/office/drawing/2014/main" id="{46E65762-32E5-A288-2C42-6BFBB345C398}"/>
              </a:ext>
            </a:extLst>
          </p:cNvPr>
          <p:cNvSpPr txBox="1"/>
          <p:nvPr/>
        </p:nvSpPr>
        <p:spPr>
          <a:xfrm>
            <a:off x="6669159" y="5790335"/>
            <a:ext cx="543339" cy="369332"/>
          </a:xfrm>
          <a:prstGeom prst="rect">
            <a:avLst/>
          </a:prstGeom>
          <a:noFill/>
        </p:spPr>
        <p:txBody>
          <a:bodyPr wrap="square" rtlCol="0">
            <a:spAutoFit/>
          </a:bodyPr>
          <a:lstStyle/>
          <a:p>
            <a:r>
              <a:rPr lang="en-US" dirty="0">
                <a:solidFill>
                  <a:schemeClr val="bg1"/>
                </a:solidFill>
              </a:rPr>
              <a:t>#3</a:t>
            </a:r>
          </a:p>
        </p:txBody>
      </p:sp>
      <p:sp>
        <p:nvSpPr>
          <p:cNvPr id="6" name="TextBox 5">
            <a:extLst>
              <a:ext uri="{FF2B5EF4-FFF2-40B4-BE49-F238E27FC236}">
                <a16:creationId xmlns:a16="http://schemas.microsoft.com/office/drawing/2014/main" id="{E25F8856-96CB-0F1E-BF08-798E6025A989}"/>
              </a:ext>
            </a:extLst>
          </p:cNvPr>
          <p:cNvSpPr txBox="1"/>
          <p:nvPr/>
        </p:nvSpPr>
        <p:spPr>
          <a:xfrm flipH="1">
            <a:off x="5425440" y="5996911"/>
            <a:ext cx="543339" cy="369332"/>
          </a:xfrm>
          <a:prstGeom prst="rect">
            <a:avLst/>
          </a:prstGeom>
          <a:noFill/>
        </p:spPr>
        <p:txBody>
          <a:bodyPr wrap="square" rtlCol="0">
            <a:spAutoFit/>
          </a:bodyPr>
          <a:lstStyle/>
          <a:p>
            <a:r>
              <a:rPr lang="en-US" dirty="0">
                <a:solidFill>
                  <a:schemeClr val="bg1"/>
                </a:solidFill>
              </a:rPr>
              <a:t>#4</a:t>
            </a:r>
          </a:p>
        </p:txBody>
      </p:sp>
      <p:sp>
        <p:nvSpPr>
          <p:cNvPr id="8" name="TextBox 7">
            <a:extLst>
              <a:ext uri="{FF2B5EF4-FFF2-40B4-BE49-F238E27FC236}">
                <a16:creationId xmlns:a16="http://schemas.microsoft.com/office/drawing/2014/main" id="{624D2E4E-CCF4-4F9B-ED3D-2601D4C9E173}"/>
              </a:ext>
            </a:extLst>
          </p:cNvPr>
          <p:cNvSpPr txBox="1"/>
          <p:nvPr/>
        </p:nvSpPr>
        <p:spPr>
          <a:xfrm>
            <a:off x="3465443" y="5101223"/>
            <a:ext cx="530088" cy="369332"/>
          </a:xfrm>
          <a:prstGeom prst="rect">
            <a:avLst/>
          </a:prstGeom>
          <a:noFill/>
        </p:spPr>
        <p:txBody>
          <a:bodyPr wrap="square" rtlCol="0">
            <a:spAutoFit/>
          </a:bodyPr>
          <a:lstStyle/>
          <a:p>
            <a:r>
              <a:rPr lang="en-US" dirty="0">
                <a:solidFill>
                  <a:schemeClr val="bg1"/>
                </a:solidFill>
              </a:rPr>
              <a:t>#6</a:t>
            </a:r>
          </a:p>
        </p:txBody>
      </p:sp>
      <p:sp>
        <p:nvSpPr>
          <p:cNvPr id="10" name="TextBox 9">
            <a:extLst>
              <a:ext uri="{FF2B5EF4-FFF2-40B4-BE49-F238E27FC236}">
                <a16:creationId xmlns:a16="http://schemas.microsoft.com/office/drawing/2014/main" id="{A1EE7046-D9B5-775F-09D8-97DAA4A7C7FE}"/>
              </a:ext>
            </a:extLst>
          </p:cNvPr>
          <p:cNvSpPr txBox="1"/>
          <p:nvPr/>
        </p:nvSpPr>
        <p:spPr>
          <a:xfrm>
            <a:off x="3207026" y="4146202"/>
            <a:ext cx="689113" cy="369332"/>
          </a:xfrm>
          <a:prstGeom prst="rect">
            <a:avLst/>
          </a:prstGeom>
          <a:noFill/>
        </p:spPr>
        <p:txBody>
          <a:bodyPr wrap="square" rtlCol="0">
            <a:spAutoFit/>
          </a:bodyPr>
          <a:lstStyle/>
          <a:p>
            <a:r>
              <a:rPr lang="en-US" dirty="0">
                <a:solidFill>
                  <a:schemeClr val="bg1"/>
                </a:solidFill>
              </a:rPr>
              <a:t>#7</a:t>
            </a:r>
          </a:p>
        </p:txBody>
      </p:sp>
      <p:sp>
        <p:nvSpPr>
          <p:cNvPr id="11" name="TextBox 10">
            <a:extLst>
              <a:ext uri="{FF2B5EF4-FFF2-40B4-BE49-F238E27FC236}">
                <a16:creationId xmlns:a16="http://schemas.microsoft.com/office/drawing/2014/main" id="{7653CAA2-E22F-E060-4ADF-0555FD1D3F06}"/>
              </a:ext>
            </a:extLst>
          </p:cNvPr>
          <p:cNvSpPr txBox="1"/>
          <p:nvPr/>
        </p:nvSpPr>
        <p:spPr>
          <a:xfrm>
            <a:off x="3313043" y="2968487"/>
            <a:ext cx="848140" cy="369332"/>
          </a:xfrm>
          <a:prstGeom prst="rect">
            <a:avLst/>
          </a:prstGeom>
          <a:noFill/>
        </p:spPr>
        <p:txBody>
          <a:bodyPr wrap="square" rtlCol="0">
            <a:spAutoFit/>
          </a:bodyPr>
          <a:lstStyle/>
          <a:p>
            <a:r>
              <a:rPr lang="en-US" dirty="0">
                <a:solidFill>
                  <a:schemeClr val="bg1"/>
                </a:solidFill>
              </a:rPr>
              <a:t>Etc...</a:t>
            </a:r>
          </a:p>
        </p:txBody>
      </p:sp>
      <p:sp>
        <p:nvSpPr>
          <p:cNvPr id="12" name="TextBox 11">
            <a:extLst>
              <a:ext uri="{FF2B5EF4-FFF2-40B4-BE49-F238E27FC236}">
                <a16:creationId xmlns:a16="http://schemas.microsoft.com/office/drawing/2014/main" id="{E74AD660-51C0-BF3B-B4FA-38D6FA0BC2D3}"/>
              </a:ext>
            </a:extLst>
          </p:cNvPr>
          <p:cNvSpPr txBox="1"/>
          <p:nvPr/>
        </p:nvSpPr>
        <p:spPr>
          <a:xfrm>
            <a:off x="4264454" y="5790335"/>
            <a:ext cx="675861" cy="369332"/>
          </a:xfrm>
          <a:prstGeom prst="rect">
            <a:avLst/>
          </a:prstGeom>
          <a:noFill/>
        </p:spPr>
        <p:txBody>
          <a:bodyPr wrap="square" rtlCol="0">
            <a:spAutoFit/>
          </a:bodyPr>
          <a:lstStyle/>
          <a:p>
            <a:pPr algn="ctr"/>
            <a:r>
              <a:rPr lang="en-US" dirty="0">
                <a:solidFill>
                  <a:schemeClr val="bg1"/>
                </a:solidFill>
              </a:rPr>
              <a:t>#5</a:t>
            </a:r>
          </a:p>
        </p:txBody>
      </p:sp>
    </p:spTree>
    <p:extLst>
      <p:ext uri="{BB962C8B-B14F-4D97-AF65-F5344CB8AC3E}">
        <p14:creationId xmlns:p14="http://schemas.microsoft.com/office/powerpoint/2010/main" val="16922944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3427B-3DF9-FFC3-B61D-33903587E1DF}"/>
              </a:ext>
            </a:extLst>
          </p:cNvPr>
          <p:cNvSpPr>
            <a:spLocks noGrp="1"/>
          </p:cNvSpPr>
          <p:nvPr>
            <p:ph type="title"/>
          </p:nvPr>
        </p:nvSpPr>
        <p:spPr/>
        <p:txBody>
          <a:bodyPr/>
          <a:lstStyle/>
          <a:p>
            <a:r>
              <a:rPr lang="en-US" dirty="0"/>
              <a:t>Leviticus 23: 15 - 17 </a:t>
            </a:r>
          </a:p>
        </p:txBody>
      </p:sp>
      <p:sp>
        <p:nvSpPr>
          <p:cNvPr id="3" name="Content Placeholder 2">
            <a:extLst>
              <a:ext uri="{FF2B5EF4-FFF2-40B4-BE49-F238E27FC236}">
                <a16:creationId xmlns:a16="http://schemas.microsoft.com/office/drawing/2014/main" id="{86ACD99E-7B4A-3348-F37C-B1B62784E56B}"/>
              </a:ext>
            </a:extLst>
          </p:cNvPr>
          <p:cNvSpPr>
            <a:spLocks noGrp="1"/>
          </p:cNvSpPr>
          <p:nvPr>
            <p:ph idx="1"/>
          </p:nvPr>
        </p:nvSpPr>
        <p:spPr>
          <a:xfrm>
            <a:off x="235131" y="2336872"/>
            <a:ext cx="11652069" cy="4181493"/>
          </a:xfrm>
        </p:spPr>
        <p:txBody>
          <a:bodyPr>
            <a:normAutofit/>
          </a:bodyPr>
          <a:lstStyle/>
          <a:p>
            <a:pPr marL="0" indent="0">
              <a:buNone/>
            </a:pPr>
            <a:r>
              <a:rPr lang="en-US" sz="3600" b="1" baseline="30000" dirty="0"/>
              <a:t>15 </a:t>
            </a:r>
            <a:r>
              <a:rPr lang="en-US" sz="3600" dirty="0"/>
              <a:t>“‘From the day after the Sabbath, the day you brought the sheaf of the wave offering, count off seven full weeks. </a:t>
            </a:r>
            <a:r>
              <a:rPr lang="en-US" sz="3600" b="1" baseline="30000" dirty="0"/>
              <a:t>16 </a:t>
            </a:r>
            <a:r>
              <a:rPr lang="en-US" sz="3600" dirty="0"/>
              <a:t>Count off fifty days up to the day after the seventh Sabbath, and then present an offering of new grain to the Lord. </a:t>
            </a:r>
            <a:r>
              <a:rPr lang="en-US" sz="3600" b="1" baseline="30000" dirty="0"/>
              <a:t>17 </a:t>
            </a:r>
            <a:r>
              <a:rPr lang="en-US" sz="3600" dirty="0"/>
              <a:t>From wherever you live, bring two loaves made of two-tenths of an ephah of the finest flour, baked with yeast, as a wave offering of </a:t>
            </a:r>
            <a:r>
              <a:rPr lang="en-US" sz="3600" dirty="0" err="1"/>
              <a:t>firstfruits</a:t>
            </a:r>
            <a:r>
              <a:rPr lang="en-US" sz="3600" dirty="0"/>
              <a:t> to the Lord. </a:t>
            </a:r>
          </a:p>
        </p:txBody>
      </p:sp>
    </p:spTree>
    <p:extLst>
      <p:ext uri="{BB962C8B-B14F-4D97-AF65-F5344CB8AC3E}">
        <p14:creationId xmlns:p14="http://schemas.microsoft.com/office/powerpoint/2010/main" val="3320710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4CF60-87A6-C00B-6B33-CE7A88D16CF4}"/>
              </a:ext>
            </a:extLst>
          </p:cNvPr>
          <p:cNvSpPr>
            <a:spLocks noGrp="1"/>
          </p:cNvSpPr>
          <p:nvPr>
            <p:ph type="title"/>
          </p:nvPr>
        </p:nvSpPr>
        <p:spPr/>
        <p:txBody>
          <a:bodyPr/>
          <a:lstStyle/>
          <a:p>
            <a:r>
              <a:rPr lang="en-US" dirty="0"/>
              <a:t>Leviticus 23: 18 - 21</a:t>
            </a:r>
          </a:p>
        </p:txBody>
      </p:sp>
      <p:sp>
        <p:nvSpPr>
          <p:cNvPr id="3" name="Content Placeholder 2">
            <a:extLst>
              <a:ext uri="{FF2B5EF4-FFF2-40B4-BE49-F238E27FC236}">
                <a16:creationId xmlns:a16="http://schemas.microsoft.com/office/drawing/2014/main" id="{915798C3-20DF-A422-BC62-0A37137E6E0A}"/>
              </a:ext>
            </a:extLst>
          </p:cNvPr>
          <p:cNvSpPr>
            <a:spLocks noGrp="1"/>
          </p:cNvSpPr>
          <p:nvPr>
            <p:ph idx="1"/>
          </p:nvPr>
        </p:nvSpPr>
        <p:spPr>
          <a:xfrm>
            <a:off x="217715" y="2050869"/>
            <a:ext cx="11756570" cy="4506686"/>
          </a:xfrm>
        </p:spPr>
        <p:txBody>
          <a:bodyPr>
            <a:noAutofit/>
          </a:bodyPr>
          <a:lstStyle/>
          <a:p>
            <a:pPr marL="0" indent="0">
              <a:buNone/>
            </a:pPr>
            <a:r>
              <a:rPr lang="en-US" sz="3000" b="1" baseline="30000" dirty="0"/>
              <a:t>18 </a:t>
            </a:r>
            <a:r>
              <a:rPr lang="en-US" sz="3000" dirty="0"/>
              <a:t>Present with this bread seven male lambs, each a year old and without defect, one young bull and two rams. They will be a burnt offering to the Lord, together with their grain offerings and drink offerings—a food offering, an aroma pleasing to the Lord. </a:t>
            </a:r>
            <a:r>
              <a:rPr lang="en-US" sz="3000" b="1" baseline="30000" dirty="0"/>
              <a:t>19 </a:t>
            </a:r>
            <a:r>
              <a:rPr lang="en-US" sz="3000" dirty="0"/>
              <a:t>Then sacrifice one male goat for a sin offering and two lambs, each a year old, for a fellowship offering. </a:t>
            </a:r>
            <a:r>
              <a:rPr lang="en-US" sz="3000" b="1" baseline="30000" dirty="0"/>
              <a:t>20 </a:t>
            </a:r>
            <a:r>
              <a:rPr lang="en-US" sz="3000" dirty="0"/>
              <a:t>The priest is to wave the two lambs before the Lord as a wave offering, together with the bread of the </a:t>
            </a:r>
            <a:r>
              <a:rPr lang="en-US" sz="3000" dirty="0" err="1"/>
              <a:t>firstfruits</a:t>
            </a:r>
            <a:r>
              <a:rPr lang="en-US" sz="3000" dirty="0"/>
              <a:t>. They are a sacred offering to the Lord for the priest. </a:t>
            </a:r>
            <a:r>
              <a:rPr lang="en-US" sz="3000" b="1" baseline="30000" dirty="0"/>
              <a:t>21 </a:t>
            </a:r>
            <a:r>
              <a:rPr lang="en-US" sz="3000" dirty="0"/>
              <a:t>On that same day you are to proclaim a sacred assembly and do no regular work. This is to be a lasting ordinance for the generations to come, wherever you live.</a:t>
            </a:r>
          </a:p>
        </p:txBody>
      </p:sp>
    </p:spTree>
    <p:extLst>
      <p:ext uri="{BB962C8B-B14F-4D97-AF65-F5344CB8AC3E}">
        <p14:creationId xmlns:p14="http://schemas.microsoft.com/office/powerpoint/2010/main" val="24074136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A95E20D-562A-E5DB-57C8-A41A627E811D}"/>
              </a:ext>
            </a:extLst>
          </p:cNvPr>
          <p:cNvSpPr>
            <a:spLocks noGrp="1"/>
          </p:cNvSpPr>
          <p:nvPr>
            <p:ph type="title"/>
          </p:nvPr>
        </p:nvSpPr>
        <p:spPr/>
        <p:txBody>
          <a:bodyPr/>
          <a:lstStyle/>
          <a:p>
            <a:pPr algn="ctr"/>
            <a:r>
              <a:rPr lang="en-US" dirty="0"/>
              <a:t>Note:</a:t>
            </a:r>
          </a:p>
        </p:txBody>
      </p:sp>
      <p:sp>
        <p:nvSpPr>
          <p:cNvPr id="6" name="Content Placeholder 5">
            <a:extLst>
              <a:ext uri="{FF2B5EF4-FFF2-40B4-BE49-F238E27FC236}">
                <a16:creationId xmlns:a16="http://schemas.microsoft.com/office/drawing/2014/main" id="{91918EFC-65B1-336E-6DED-C3BA8BEE7A66}"/>
              </a:ext>
            </a:extLst>
          </p:cNvPr>
          <p:cNvSpPr>
            <a:spLocks noGrp="1"/>
          </p:cNvSpPr>
          <p:nvPr>
            <p:ph idx="1"/>
          </p:nvPr>
        </p:nvSpPr>
        <p:spPr>
          <a:xfrm>
            <a:off x="209006" y="1972490"/>
            <a:ext cx="11691257" cy="4767943"/>
          </a:xfrm>
        </p:spPr>
        <p:txBody>
          <a:bodyPr>
            <a:normAutofit/>
          </a:bodyPr>
          <a:lstStyle/>
          <a:p>
            <a:r>
              <a:rPr lang="en-US" sz="3200" dirty="0"/>
              <a:t>Pentecost = 50 days (pentagon = 5 points; </a:t>
            </a:r>
            <a:r>
              <a:rPr lang="en-US" sz="3200" dirty="0" err="1"/>
              <a:t>pente</a:t>
            </a:r>
            <a:r>
              <a:rPr lang="en-US" sz="3200" dirty="0"/>
              <a:t> = 5)</a:t>
            </a:r>
          </a:p>
          <a:p>
            <a:r>
              <a:rPr lang="en-US" sz="3200" dirty="0"/>
              <a:t>Feast of the First Fruit = barley harvest; grain for commoners</a:t>
            </a:r>
          </a:p>
          <a:p>
            <a:r>
              <a:rPr lang="en-US" sz="3200" dirty="0"/>
              <a:t>Feast of Weeks = wheat harvest; grain for ‘elite’/higher quality</a:t>
            </a:r>
          </a:p>
          <a:p>
            <a:r>
              <a:rPr lang="en-US" sz="3200" dirty="0"/>
              <a:t>Feast of Tabernacles = olive and grape harvest</a:t>
            </a:r>
          </a:p>
          <a:p>
            <a:r>
              <a:rPr lang="en-US" sz="3200" dirty="0"/>
              <a:t>The first Feast of Pentecost is said to be celebrated on the day the Lord gave Moses the Laws/10 Commandments</a:t>
            </a:r>
          </a:p>
          <a:p>
            <a:r>
              <a:rPr lang="en-US" sz="3200" dirty="0"/>
              <a:t>The Sunday after the 1</a:t>
            </a:r>
            <a:r>
              <a:rPr lang="en-US" sz="3200" baseline="30000" dirty="0"/>
              <a:t>st</a:t>
            </a:r>
            <a:r>
              <a:rPr lang="en-US" sz="3200" dirty="0"/>
              <a:t> Fruits starts the Feasts of Weeks</a:t>
            </a:r>
          </a:p>
        </p:txBody>
      </p:sp>
      <p:pic>
        <p:nvPicPr>
          <p:cNvPr id="7" name="Picture 6">
            <a:extLst>
              <a:ext uri="{FF2B5EF4-FFF2-40B4-BE49-F238E27FC236}">
                <a16:creationId xmlns:a16="http://schemas.microsoft.com/office/drawing/2014/main" id="{27C1CB8A-5E31-752F-4BF5-98294FFABA0F}"/>
              </a:ext>
            </a:extLst>
          </p:cNvPr>
          <p:cNvPicPr>
            <a:picLocks noChangeAspect="1"/>
          </p:cNvPicPr>
          <p:nvPr/>
        </p:nvPicPr>
        <p:blipFill>
          <a:blip r:embed="rId2"/>
          <a:stretch>
            <a:fillRect/>
          </a:stretch>
        </p:blipFill>
        <p:spPr>
          <a:xfrm>
            <a:off x="10599707" y="684065"/>
            <a:ext cx="1475752" cy="1219263"/>
          </a:xfrm>
          <a:prstGeom prst="rect">
            <a:avLst/>
          </a:prstGeom>
        </p:spPr>
      </p:pic>
    </p:spTree>
    <p:extLst>
      <p:ext uri="{BB962C8B-B14F-4D97-AF65-F5344CB8AC3E}">
        <p14:creationId xmlns:p14="http://schemas.microsoft.com/office/powerpoint/2010/main" val="350392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1000" fill="hold"/>
                                        <p:tgtEl>
                                          <p:spTgt spid="6">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6">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6">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 calcmode="lin" valueType="num">
                                      <p:cBhvr>
                                        <p:cTn id="14" dur="1000" fill="hold"/>
                                        <p:tgtEl>
                                          <p:spTgt spid="6">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6">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6">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 calcmode="lin" valueType="num">
                                      <p:cBhvr>
                                        <p:cTn id="21" dur="1000" fill="hold"/>
                                        <p:tgtEl>
                                          <p:spTgt spid="6">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6">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6">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 calcmode="lin" valueType="num">
                                      <p:cBhvr>
                                        <p:cTn id="28" dur="1000" fill="hold"/>
                                        <p:tgtEl>
                                          <p:spTgt spid="6">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6">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6">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6">
                                            <p:txEl>
                                              <p:pRg st="4" end="4"/>
                                            </p:txEl>
                                          </p:spTgt>
                                        </p:tgtEl>
                                        <p:attrNameLst>
                                          <p:attrName>style.visibility</p:attrName>
                                        </p:attrNameLst>
                                      </p:cBhvr>
                                      <p:to>
                                        <p:strVal val="visible"/>
                                      </p:to>
                                    </p:set>
                                    <p:anim calcmode="lin" valueType="num">
                                      <p:cBhvr>
                                        <p:cTn id="35" dur="1000" fill="hold"/>
                                        <p:tgtEl>
                                          <p:spTgt spid="6">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6">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6">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6">
                                            <p:txEl>
                                              <p:pRg st="5" end="5"/>
                                            </p:txEl>
                                          </p:spTgt>
                                        </p:tgtEl>
                                        <p:attrNameLst>
                                          <p:attrName>style.visibility</p:attrName>
                                        </p:attrNameLst>
                                      </p:cBhvr>
                                      <p:to>
                                        <p:strVal val="visible"/>
                                      </p:to>
                                    </p:set>
                                    <p:anim calcmode="lin" valueType="num">
                                      <p:cBhvr>
                                        <p:cTn id="42" dur="1000" fill="hold"/>
                                        <p:tgtEl>
                                          <p:spTgt spid="6">
                                            <p:txEl>
                                              <p:pRg st="5" end="5"/>
                                            </p:txEl>
                                          </p:spTgt>
                                        </p:tgtEl>
                                        <p:attrNameLst>
                                          <p:attrName>ppt_w</p:attrName>
                                        </p:attrNameLst>
                                      </p:cBhvr>
                                      <p:tavLst>
                                        <p:tav tm="0">
                                          <p:val>
                                            <p:strVal val="#ppt_w*0.70"/>
                                          </p:val>
                                        </p:tav>
                                        <p:tav tm="100000">
                                          <p:val>
                                            <p:strVal val="#ppt_w"/>
                                          </p:val>
                                        </p:tav>
                                      </p:tavLst>
                                    </p:anim>
                                    <p:anim calcmode="lin" valueType="num">
                                      <p:cBhvr>
                                        <p:cTn id="43" dur="1000" fill="hold"/>
                                        <p:tgtEl>
                                          <p:spTgt spid="6">
                                            <p:txEl>
                                              <p:pRg st="5" end="5"/>
                                            </p:txEl>
                                          </p:spTgt>
                                        </p:tgtEl>
                                        <p:attrNameLst>
                                          <p:attrName>ppt_h</p:attrName>
                                        </p:attrNameLst>
                                      </p:cBhvr>
                                      <p:tavLst>
                                        <p:tav tm="0">
                                          <p:val>
                                            <p:strVal val="#ppt_h"/>
                                          </p:val>
                                        </p:tav>
                                        <p:tav tm="100000">
                                          <p:val>
                                            <p:strVal val="#ppt_h"/>
                                          </p:val>
                                        </p:tav>
                                      </p:tavLst>
                                    </p:anim>
                                    <p:animEffect transition="in" filter="fade">
                                      <p:cBhvr>
                                        <p:cTn id="44" dur="10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E5419-F4B3-7F58-7781-0E725446F653}"/>
              </a:ext>
            </a:extLst>
          </p:cNvPr>
          <p:cNvSpPr>
            <a:spLocks noGrp="1"/>
          </p:cNvSpPr>
          <p:nvPr>
            <p:ph type="title"/>
          </p:nvPr>
        </p:nvSpPr>
        <p:spPr/>
        <p:txBody>
          <a:bodyPr/>
          <a:lstStyle/>
          <a:p>
            <a:r>
              <a:rPr lang="en-US" dirty="0"/>
              <a:t>Offerings of the Feast of Pentecost:</a:t>
            </a:r>
          </a:p>
        </p:txBody>
      </p:sp>
      <p:sp>
        <p:nvSpPr>
          <p:cNvPr id="3" name="Content Placeholder 2">
            <a:extLst>
              <a:ext uri="{FF2B5EF4-FFF2-40B4-BE49-F238E27FC236}">
                <a16:creationId xmlns:a16="http://schemas.microsoft.com/office/drawing/2014/main" id="{CBE566D2-6306-2994-B09E-9109DCCE2209}"/>
              </a:ext>
            </a:extLst>
          </p:cNvPr>
          <p:cNvSpPr>
            <a:spLocks noGrp="1"/>
          </p:cNvSpPr>
          <p:nvPr>
            <p:ph idx="1"/>
          </p:nvPr>
        </p:nvSpPr>
        <p:spPr>
          <a:xfrm>
            <a:off x="680321" y="2336872"/>
            <a:ext cx="10958685" cy="4272933"/>
          </a:xfrm>
        </p:spPr>
        <p:txBody>
          <a:bodyPr>
            <a:normAutofit/>
          </a:bodyPr>
          <a:lstStyle/>
          <a:p>
            <a:r>
              <a:rPr lang="en-US" sz="2800" dirty="0"/>
              <a:t>7 male lambs completely sacrificed, no parts given to priest</a:t>
            </a:r>
          </a:p>
          <a:p>
            <a:r>
              <a:rPr lang="en-US" sz="2800" dirty="0"/>
              <a:t>2 loaves of bread baked with yeast waved at the altar, anticipating non-Jews to be worshiping the Lord</a:t>
            </a:r>
          </a:p>
          <a:p>
            <a:r>
              <a:rPr lang="en-US" sz="2800" dirty="0"/>
              <a:t>1 young bull and 2 rams as burnt offerings </a:t>
            </a:r>
          </a:p>
          <a:p>
            <a:r>
              <a:rPr lang="en-US" sz="2800" dirty="0"/>
              <a:t>Grain offering with drink (wine) offering – sweet aroma (worship)</a:t>
            </a:r>
          </a:p>
          <a:p>
            <a:r>
              <a:rPr lang="en-US" sz="2800" dirty="0"/>
              <a:t>1 male goat as a sin offering</a:t>
            </a:r>
          </a:p>
          <a:p>
            <a:r>
              <a:rPr lang="en-US" sz="2800" dirty="0"/>
              <a:t>2 lambs as a fellowship offering (‘just because want to’ gift) The lambs were wave before the altar before consumed in the altar</a:t>
            </a:r>
          </a:p>
          <a:p>
            <a:endParaRPr lang="en-US" sz="2800" dirty="0"/>
          </a:p>
          <a:p>
            <a:endParaRPr lang="en-US" sz="2800" dirty="0"/>
          </a:p>
        </p:txBody>
      </p:sp>
    </p:spTree>
    <p:extLst>
      <p:ext uri="{BB962C8B-B14F-4D97-AF65-F5344CB8AC3E}">
        <p14:creationId xmlns:p14="http://schemas.microsoft.com/office/powerpoint/2010/main" val="21027250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914DEB7-D336-45AF-80A6-5B0F33AA04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647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9373019B-B960-254D-A951-BF28EC19C040}"/>
              </a:ext>
            </a:extLst>
          </p:cNvPr>
          <p:cNvPicPr>
            <a:picLocks noChangeAspect="1"/>
          </p:cNvPicPr>
          <p:nvPr/>
        </p:nvPicPr>
        <p:blipFill>
          <a:blip r:embed="rId2"/>
          <a:srcRect t="16878" r="44481" b="26976"/>
          <a:stretch>
            <a:fillRect/>
          </a:stretch>
        </p:blipFill>
        <p:spPr>
          <a:xfrm>
            <a:off x="1115436" y="609600"/>
            <a:ext cx="9951937" cy="5604933"/>
          </a:xfrm>
          <a:prstGeom prst="rect">
            <a:avLst/>
          </a:prstGeom>
          <a:ln>
            <a:noFill/>
          </a:ln>
          <a:effectLst/>
        </p:spPr>
      </p:pic>
      <p:sp>
        <p:nvSpPr>
          <p:cNvPr id="11" name="Rectangle 10">
            <a:extLst>
              <a:ext uri="{FF2B5EF4-FFF2-40B4-BE49-F238E27FC236}">
                <a16:creationId xmlns:a16="http://schemas.microsoft.com/office/drawing/2014/main" id="{B7F8253A-966D-472F-B473-A521CFD46F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5C06546-C24A-14D7-905B-A52E45213B9D}"/>
              </a:ext>
            </a:extLst>
          </p:cNvPr>
          <p:cNvSpPr txBox="1"/>
          <p:nvPr/>
        </p:nvSpPr>
        <p:spPr>
          <a:xfrm rot="20196212">
            <a:off x="2949846" y="4948470"/>
            <a:ext cx="1238548" cy="400110"/>
          </a:xfrm>
          <a:prstGeom prst="rect">
            <a:avLst/>
          </a:prstGeom>
          <a:noFill/>
        </p:spPr>
        <p:txBody>
          <a:bodyPr wrap="square" rtlCol="0">
            <a:spAutoFit/>
          </a:bodyPr>
          <a:lstStyle/>
          <a:p>
            <a:r>
              <a:rPr lang="en-US" sz="2000" dirty="0" err="1"/>
              <a:t>YaChatz</a:t>
            </a:r>
            <a:endParaRPr lang="en-US" sz="2000" dirty="0"/>
          </a:p>
        </p:txBody>
      </p:sp>
    </p:spTree>
    <p:extLst>
      <p:ext uri="{BB962C8B-B14F-4D97-AF65-F5344CB8AC3E}">
        <p14:creationId xmlns:p14="http://schemas.microsoft.com/office/powerpoint/2010/main" val="28266961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D8CFA-459B-AA25-4639-5A774FB6A482}"/>
              </a:ext>
            </a:extLst>
          </p:cNvPr>
          <p:cNvSpPr>
            <a:spLocks noGrp="1"/>
          </p:cNvSpPr>
          <p:nvPr>
            <p:ph type="title"/>
          </p:nvPr>
        </p:nvSpPr>
        <p:spPr/>
        <p:txBody>
          <a:bodyPr/>
          <a:lstStyle/>
          <a:p>
            <a:r>
              <a:rPr lang="en-US" dirty="0"/>
              <a:t>How was the Feast of Pentecost Fulfilled?</a:t>
            </a:r>
          </a:p>
        </p:txBody>
      </p:sp>
      <p:sp>
        <p:nvSpPr>
          <p:cNvPr id="3" name="Content Placeholder 2">
            <a:extLst>
              <a:ext uri="{FF2B5EF4-FFF2-40B4-BE49-F238E27FC236}">
                <a16:creationId xmlns:a16="http://schemas.microsoft.com/office/drawing/2014/main" id="{C2B18941-A1E8-C66E-92B6-C9972FC0021E}"/>
              </a:ext>
            </a:extLst>
          </p:cNvPr>
          <p:cNvSpPr>
            <a:spLocks noGrp="1"/>
          </p:cNvSpPr>
          <p:nvPr>
            <p:ph idx="1"/>
          </p:nvPr>
        </p:nvSpPr>
        <p:spPr>
          <a:xfrm>
            <a:off x="680321" y="2336873"/>
            <a:ext cx="10736616" cy="4233744"/>
          </a:xfrm>
        </p:spPr>
        <p:txBody>
          <a:bodyPr>
            <a:normAutofit/>
          </a:bodyPr>
          <a:lstStyle/>
          <a:p>
            <a:pPr marL="0" indent="0">
              <a:buNone/>
            </a:pPr>
            <a:r>
              <a:rPr lang="en-US" sz="3600" dirty="0"/>
              <a:t>Acts 1: 4 &amp; 5 </a:t>
            </a:r>
          </a:p>
          <a:p>
            <a:pPr marL="0" indent="0">
              <a:buNone/>
            </a:pPr>
            <a:r>
              <a:rPr lang="en-US" sz="3600" dirty="0"/>
              <a:t>Jesus told His disciples, “Do not leave Jerusalem, but wait for the gift My Father promised, which you have heard (see John 14-16) Me speak about. For John baptized you with water, but in a few days you will be baptized with the Holy Spirit.”</a:t>
            </a:r>
          </a:p>
        </p:txBody>
      </p:sp>
    </p:spTree>
    <p:extLst>
      <p:ext uri="{BB962C8B-B14F-4D97-AF65-F5344CB8AC3E}">
        <p14:creationId xmlns:p14="http://schemas.microsoft.com/office/powerpoint/2010/main" val="3107416043"/>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Berlin</Template>
  <TotalTime>100</TotalTime>
  <Words>861</Words>
  <Application>Microsoft Macintosh PowerPoint</Application>
  <PresentationFormat>Widescreen</PresentationFormat>
  <Paragraphs>53</Paragraphs>
  <Slides>13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Trebuchet MS</vt:lpstr>
      <vt:lpstr>Berlin</vt:lpstr>
      <vt:lpstr>Feasts of Weeks or Pentecost</vt:lpstr>
      <vt:lpstr>Review...</vt:lpstr>
      <vt:lpstr>PowerPoint Presentation</vt:lpstr>
      <vt:lpstr>Leviticus 23: 15 - 17 </vt:lpstr>
      <vt:lpstr>Leviticus 23: 18 - 21</vt:lpstr>
      <vt:lpstr>Note:</vt:lpstr>
      <vt:lpstr>Offerings of the Feast of Pentecost:</vt:lpstr>
      <vt:lpstr>PowerPoint Presentation</vt:lpstr>
      <vt:lpstr>How was the Feast of Pentecost Fulfilled?</vt:lpstr>
      <vt:lpstr>Acts 1: 8 &amp; 9</vt:lpstr>
      <vt:lpstr>Acts 2: 1 - 12</vt:lpstr>
      <vt:lpstr>Peter quotes from Joel 2: 28 - 32</vt:lpstr>
      <vt:lpstr>John 7: 38 Rivers of Living Water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JoAnn Smith</dc:creator>
  <cp:lastModifiedBy>JoAnn Smith</cp:lastModifiedBy>
  <cp:revision>2</cp:revision>
  <dcterms:created xsi:type="dcterms:W3CDTF">2026-07-25T04:38:23Z</dcterms:created>
  <dcterms:modified xsi:type="dcterms:W3CDTF">2026-07-25T06:19:07Z</dcterms:modified>
</cp:coreProperties>
</file>